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371" r:id="rId3"/>
    <p:sldId id="1403" r:id="rId4"/>
    <p:sldId id="1400" r:id="rId5"/>
    <p:sldId id="1398" r:id="rId6"/>
    <p:sldId id="1373" r:id="rId7"/>
    <p:sldId id="1363" r:id="rId8"/>
    <p:sldId id="1397" r:id="rId9"/>
    <p:sldId id="1386" r:id="rId10"/>
    <p:sldId id="1385" r:id="rId11"/>
    <p:sldId id="1399" r:id="rId12"/>
    <p:sldId id="1402" r:id="rId13"/>
    <p:sldId id="1401" r:id="rId14"/>
    <p:sldId id="1404" r:id="rId15"/>
    <p:sldId id="1395" r:id="rId16"/>
    <p:sldId id="1396" r:id="rId17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F2CE7F-917E-439C-A662-2604F6C052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4310764B-BB6D-4AFF-8E9A-D356A573207C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Arial Black" panose="020B0A04020102020204" pitchFamily="34" charset="0"/>
            </a:rPr>
            <a:t>3 500 </a:t>
          </a:r>
          <a:r>
            <a:rPr lang="ru-RU" sz="1800" dirty="0">
              <a:solidFill>
                <a:schemeClr val="tx1"/>
              </a:solidFill>
            </a:rPr>
            <a:t>руб. / тонну</a:t>
          </a:r>
        </a:p>
      </dgm:t>
    </dgm:pt>
    <dgm:pt modelId="{21A321D9-9F32-49B1-9126-431B083CE7AE}" type="parTrans" cxnId="{041A0AF9-BD02-4537-8BA3-8553D308904A}">
      <dgm:prSet/>
      <dgm:spPr/>
      <dgm:t>
        <a:bodyPr/>
        <a:lstStyle/>
        <a:p>
          <a:endParaRPr lang="ru-RU"/>
        </a:p>
      </dgm:t>
    </dgm:pt>
    <dgm:pt modelId="{D8950A77-E966-4DB6-BE32-82F9448989FF}" type="sibTrans" cxnId="{041A0AF9-BD02-4537-8BA3-8553D308904A}">
      <dgm:prSet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0594CAD-9142-4F36-B9A6-EC1BF6861BAA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Исполнителя (УВР) по договору</a:t>
          </a:r>
        </a:p>
      </dgm:t>
    </dgm:pt>
    <dgm:pt modelId="{F875E5CE-A6E2-4C10-90CF-9C4E4DA0D958}" type="parTrans" cxnId="{456D138F-46F2-4914-9483-A6AAB8980A35}">
      <dgm:prSet/>
      <dgm:spPr/>
      <dgm:t>
        <a:bodyPr/>
        <a:lstStyle/>
        <a:p>
          <a:endParaRPr lang="ru-RU"/>
        </a:p>
      </dgm:t>
    </dgm:pt>
    <dgm:pt modelId="{C08E8973-D4EB-467C-8A1C-6ECEB94637DA}" type="sibTrans" cxnId="{456D138F-46F2-4914-9483-A6AAB8980A35}">
      <dgm:prSet/>
      <dgm:spPr/>
      <dgm:t>
        <a:bodyPr/>
        <a:lstStyle/>
        <a:p>
          <a:endParaRPr lang="ru-RU"/>
        </a:p>
      </dgm:t>
    </dgm:pt>
    <dgm:pt modelId="{4FBCE256-302C-4F3E-9879-90B6BFFFA357}" type="pres">
      <dgm:prSet presAssocID="{66F2CE7F-917E-439C-A662-2604F6C0525F}" presName="Name0" presStyleCnt="0">
        <dgm:presLayoutVars>
          <dgm:dir/>
          <dgm:resizeHandles val="exact"/>
        </dgm:presLayoutVars>
      </dgm:prSet>
      <dgm:spPr/>
    </dgm:pt>
    <dgm:pt modelId="{57BB1210-1C2C-4069-B29D-8EB6D195BF84}" type="pres">
      <dgm:prSet presAssocID="{4310764B-BB6D-4AFF-8E9A-D356A573207C}" presName="node" presStyleLbl="node1" presStyleIdx="0" presStyleCnt="2" custScaleX="87505" custScaleY="51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8AD0A-B165-4B3D-B15F-55B83B535849}" type="pres">
      <dgm:prSet presAssocID="{D8950A77-E966-4DB6-BE32-82F9448989F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BD36580-CAAD-4C24-B1F3-2E26F516A7E0}" type="pres">
      <dgm:prSet presAssocID="{D8950A77-E966-4DB6-BE32-82F9448989F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D5B5A167-E762-43DD-AC93-6FBB34F7E396}" type="pres">
      <dgm:prSet presAssocID="{70594CAD-9142-4F36-B9A6-EC1BF6861BAA}" presName="node" presStyleLbl="node1" presStyleIdx="1" presStyleCnt="2" custScaleX="93620" custScaleY="53594" custLinFactNeighborX="94" custLinFactNeighborY="-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1A0AF9-BD02-4537-8BA3-8553D308904A}" srcId="{66F2CE7F-917E-439C-A662-2604F6C0525F}" destId="{4310764B-BB6D-4AFF-8E9A-D356A573207C}" srcOrd="0" destOrd="0" parTransId="{21A321D9-9F32-49B1-9126-431B083CE7AE}" sibTransId="{D8950A77-E966-4DB6-BE32-82F9448989FF}"/>
    <dgm:cxn modelId="{BEE205CD-47B9-4376-BB24-08B03F4D5B72}" type="presOf" srcId="{70594CAD-9142-4F36-B9A6-EC1BF6861BAA}" destId="{D5B5A167-E762-43DD-AC93-6FBB34F7E396}" srcOrd="0" destOrd="0" presId="urn:microsoft.com/office/officeart/2005/8/layout/process1"/>
    <dgm:cxn modelId="{8AE8416F-E7EF-4372-82BE-06182E87DAC8}" type="presOf" srcId="{D8950A77-E966-4DB6-BE32-82F9448989FF}" destId="{5BD36580-CAAD-4C24-B1F3-2E26F516A7E0}" srcOrd="1" destOrd="0" presId="urn:microsoft.com/office/officeart/2005/8/layout/process1"/>
    <dgm:cxn modelId="{52068FCE-D758-42FE-B4DF-0E29EA2A3945}" type="presOf" srcId="{66F2CE7F-917E-439C-A662-2604F6C0525F}" destId="{4FBCE256-302C-4F3E-9879-90B6BFFFA357}" srcOrd="0" destOrd="0" presId="urn:microsoft.com/office/officeart/2005/8/layout/process1"/>
    <dgm:cxn modelId="{456D138F-46F2-4914-9483-A6AAB8980A35}" srcId="{66F2CE7F-917E-439C-A662-2604F6C0525F}" destId="{70594CAD-9142-4F36-B9A6-EC1BF6861BAA}" srcOrd="1" destOrd="0" parTransId="{F875E5CE-A6E2-4C10-90CF-9C4E4DA0D958}" sibTransId="{C08E8973-D4EB-467C-8A1C-6ECEB94637DA}"/>
    <dgm:cxn modelId="{262ACA49-2BF8-4EE4-B2C1-30362CD645B3}" type="presOf" srcId="{D8950A77-E966-4DB6-BE32-82F9448989FF}" destId="{16E8AD0A-B165-4B3D-B15F-55B83B535849}" srcOrd="0" destOrd="0" presId="urn:microsoft.com/office/officeart/2005/8/layout/process1"/>
    <dgm:cxn modelId="{E8AF7C5A-EBCB-4597-B332-F496628B80DF}" type="presOf" srcId="{4310764B-BB6D-4AFF-8E9A-D356A573207C}" destId="{57BB1210-1C2C-4069-B29D-8EB6D195BF84}" srcOrd="0" destOrd="0" presId="urn:microsoft.com/office/officeart/2005/8/layout/process1"/>
    <dgm:cxn modelId="{6318C36C-9C86-4628-95CE-985423BA7D49}" type="presParOf" srcId="{4FBCE256-302C-4F3E-9879-90B6BFFFA357}" destId="{57BB1210-1C2C-4069-B29D-8EB6D195BF84}" srcOrd="0" destOrd="0" presId="urn:microsoft.com/office/officeart/2005/8/layout/process1"/>
    <dgm:cxn modelId="{A6963503-33D7-49BA-8050-697156ACE39F}" type="presParOf" srcId="{4FBCE256-302C-4F3E-9879-90B6BFFFA357}" destId="{16E8AD0A-B165-4B3D-B15F-55B83B535849}" srcOrd="1" destOrd="0" presId="urn:microsoft.com/office/officeart/2005/8/layout/process1"/>
    <dgm:cxn modelId="{7E1C4CDD-1B63-49C5-AE2C-0A8633DA5BD9}" type="presParOf" srcId="{16E8AD0A-B165-4B3D-B15F-55B83B535849}" destId="{5BD36580-CAAD-4C24-B1F3-2E26F516A7E0}" srcOrd="0" destOrd="0" presId="urn:microsoft.com/office/officeart/2005/8/layout/process1"/>
    <dgm:cxn modelId="{A12AEB83-9685-4B53-A038-B3246B75F1A0}" type="presParOf" srcId="{4FBCE256-302C-4F3E-9879-90B6BFFFA357}" destId="{D5B5A167-E762-43DD-AC93-6FBB34F7E396}" srcOrd="2" destOrd="0" presId="urn:microsoft.com/office/officeart/2005/8/layout/process1"/>
  </dgm:cxnLst>
  <dgm:bg/>
  <dgm:whole>
    <a:ln w="19050">
      <a:solidFill>
        <a:schemeClr val="accent6"/>
      </a:solidFill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F2CE7F-917E-439C-A662-2604F6C052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4310764B-BB6D-4AFF-8E9A-D356A573207C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4000" dirty="0">
              <a:solidFill>
                <a:schemeClr val="tx1"/>
              </a:solidFill>
              <a:latin typeface="Arial Black" panose="020B0A04020102020204" pitchFamily="34" charset="0"/>
            </a:rPr>
            <a:t>1,20</a:t>
          </a:r>
          <a:r>
            <a:rPr lang="ru-RU" sz="4400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800" dirty="0">
              <a:solidFill>
                <a:schemeClr val="tx1"/>
              </a:solidFill>
            </a:rPr>
            <a:t>руб. / тонну</a:t>
          </a:r>
        </a:p>
      </dgm:t>
    </dgm:pt>
    <dgm:pt modelId="{21A321D9-9F32-49B1-9126-431B083CE7AE}" type="parTrans" cxnId="{041A0AF9-BD02-4537-8BA3-8553D308904A}">
      <dgm:prSet/>
      <dgm:spPr/>
      <dgm:t>
        <a:bodyPr/>
        <a:lstStyle/>
        <a:p>
          <a:endParaRPr lang="ru-RU"/>
        </a:p>
      </dgm:t>
    </dgm:pt>
    <dgm:pt modelId="{D8950A77-E966-4DB6-BE32-82F9448989FF}" type="sibTrans" cxnId="{041A0AF9-BD02-4537-8BA3-8553D308904A}">
      <dgm:prSet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0594CAD-9142-4F36-B9A6-EC1BF6861BAA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Заказчика по договору</a:t>
          </a:r>
        </a:p>
      </dgm:t>
    </dgm:pt>
    <dgm:pt modelId="{F875E5CE-A6E2-4C10-90CF-9C4E4DA0D958}" type="parTrans" cxnId="{456D138F-46F2-4914-9483-A6AAB8980A35}">
      <dgm:prSet/>
      <dgm:spPr/>
      <dgm:t>
        <a:bodyPr/>
        <a:lstStyle/>
        <a:p>
          <a:endParaRPr lang="ru-RU"/>
        </a:p>
      </dgm:t>
    </dgm:pt>
    <dgm:pt modelId="{C08E8973-D4EB-467C-8A1C-6ECEB94637DA}" type="sibTrans" cxnId="{456D138F-46F2-4914-9483-A6AAB8980A35}">
      <dgm:prSet/>
      <dgm:spPr/>
      <dgm:t>
        <a:bodyPr/>
        <a:lstStyle/>
        <a:p>
          <a:endParaRPr lang="ru-RU"/>
        </a:p>
      </dgm:t>
    </dgm:pt>
    <dgm:pt modelId="{4FBCE256-302C-4F3E-9879-90B6BFFFA357}" type="pres">
      <dgm:prSet presAssocID="{66F2CE7F-917E-439C-A662-2604F6C0525F}" presName="Name0" presStyleCnt="0">
        <dgm:presLayoutVars>
          <dgm:dir/>
          <dgm:resizeHandles val="exact"/>
        </dgm:presLayoutVars>
      </dgm:prSet>
      <dgm:spPr/>
    </dgm:pt>
    <dgm:pt modelId="{57BB1210-1C2C-4069-B29D-8EB6D195BF84}" type="pres">
      <dgm:prSet presAssocID="{4310764B-BB6D-4AFF-8E9A-D356A573207C}" presName="node" presStyleLbl="node1" presStyleIdx="0" presStyleCnt="2" custScaleX="87505" custScaleY="53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8AD0A-B165-4B3D-B15F-55B83B535849}" type="pres">
      <dgm:prSet presAssocID="{D8950A77-E966-4DB6-BE32-82F9448989F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BD36580-CAAD-4C24-B1F3-2E26F516A7E0}" type="pres">
      <dgm:prSet presAssocID="{D8950A77-E966-4DB6-BE32-82F9448989F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D5B5A167-E762-43DD-AC93-6FBB34F7E396}" type="pres">
      <dgm:prSet presAssocID="{70594CAD-9142-4F36-B9A6-EC1BF6861BAA}" presName="node" presStyleLbl="node1" presStyleIdx="1" presStyleCnt="2" custScaleX="93620" custScaleY="56885" custLinFactNeighborX="94" custLinFactNeighborY="-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1A0AF9-BD02-4537-8BA3-8553D308904A}" srcId="{66F2CE7F-917E-439C-A662-2604F6C0525F}" destId="{4310764B-BB6D-4AFF-8E9A-D356A573207C}" srcOrd="0" destOrd="0" parTransId="{21A321D9-9F32-49B1-9126-431B083CE7AE}" sibTransId="{D8950A77-E966-4DB6-BE32-82F9448989FF}"/>
    <dgm:cxn modelId="{BEE205CD-47B9-4376-BB24-08B03F4D5B72}" type="presOf" srcId="{70594CAD-9142-4F36-B9A6-EC1BF6861BAA}" destId="{D5B5A167-E762-43DD-AC93-6FBB34F7E396}" srcOrd="0" destOrd="0" presId="urn:microsoft.com/office/officeart/2005/8/layout/process1"/>
    <dgm:cxn modelId="{8AE8416F-E7EF-4372-82BE-06182E87DAC8}" type="presOf" srcId="{D8950A77-E966-4DB6-BE32-82F9448989FF}" destId="{5BD36580-CAAD-4C24-B1F3-2E26F516A7E0}" srcOrd="1" destOrd="0" presId="urn:microsoft.com/office/officeart/2005/8/layout/process1"/>
    <dgm:cxn modelId="{52068FCE-D758-42FE-B4DF-0E29EA2A3945}" type="presOf" srcId="{66F2CE7F-917E-439C-A662-2604F6C0525F}" destId="{4FBCE256-302C-4F3E-9879-90B6BFFFA357}" srcOrd="0" destOrd="0" presId="urn:microsoft.com/office/officeart/2005/8/layout/process1"/>
    <dgm:cxn modelId="{456D138F-46F2-4914-9483-A6AAB8980A35}" srcId="{66F2CE7F-917E-439C-A662-2604F6C0525F}" destId="{70594CAD-9142-4F36-B9A6-EC1BF6861BAA}" srcOrd="1" destOrd="0" parTransId="{F875E5CE-A6E2-4C10-90CF-9C4E4DA0D958}" sibTransId="{C08E8973-D4EB-467C-8A1C-6ECEB94637DA}"/>
    <dgm:cxn modelId="{262ACA49-2BF8-4EE4-B2C1-30362CD645B3}" type="presOf" srcId="{D8950A77-E966-4DB6-BE32-82F9448989FF}" destId="{16E8AD0A-B165-4B3D-B15F-55B83B535849}" srcOrd="0" destOrd="0" presId="urn:microsoft.com/office/officeart/2005/8/layout/process1"/>
    <dgm:cxn modelId="{E8AF7C5A-EBCB-4597-B332-F496628B80DF}" type="presOf" srcId="{4310764B-BB6D-4AFF-8E9A-D356A573207C}" destId="{57BB1210-1C2C-4069-B29D-8EB6D195BF84}" srcOrd="0" destOrd="0" presId="urn:microsoft.com/office/officeart/2005/8/layout/process1"/>
    <dgm:cxn modelId="{6318C36C-9C86-4628-95CE-985423BA7D49}" type="presParOf" srcId="{4FBCE256-302C-4F3E-9879-90B6BFFFA357}" destId="{57BB1210-1C2C-4069-B29D-8EB6D195BF84}" srcOrd="0" destOrd="0" presId="urn:microsoft.com/office/officeart/2005/8/layout/process1"/>
    <dgm:cxn modelId="{A6963503-33D7-49BA-8050-697156ACE39F}" type="presParOf" srcId="{4FBCE256-302C-4F3E-9879-90B6BFFFA357}" destId="{16E8AD0A-B165-4B3D-B15F-55B83B535849}" srcOrd="1" destOrd="0" presId="urn:microsoft.com/office/officeart/2005/8/layout/process1"/>
    <dgm:cxn modelId="{7E1C4CDD-1B63-49C5-AE2C-0A8633DA5BD9}" type="presParOf" srcId="{16E8AD0A-B165-4B3D-B15F-55B83B535849}" destId="{5BD36580-CAAD-4C24-B1F3-2E26F516A7E0}" srcOrd="0" destOrd="0" presId="urn:microsoft.com/office/officeart/2005/8/layout/process1"/>
    <dgm:cxn modelId="{A12AEB83-9685-4B53-A038-B3246B75F1A0}" type="presParOf" srcId="{4FBCE256-302C-4F3E-9879-90B6BFFFA357}" destId="{D5B5A167-E762-43DD-AC93-6FBB34F7E396}" srcOrd="2" destOrd="0" presId="urn:microsoft.com/office/officeart/2005/8/layout/process1"/>
  </dgm:cxnLst>
  <dgm:bg/>
  <dgm:whole>
    <a:ln w="19050">
      <a:solidFill>
        <a:schemeClr val="accent6"/>
      </a:solidFill>
    </a:ln>
  </dgm:whole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F2CE7F-917E-439C-A662-2604F6C052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4310764B-BB6D-4AFF-8E9A-D356A573207C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800" dirty="0">
              <a:solidFill>
                <a:schemeClr val="tx1"/>
              </a:solidFill>
              <a:latin typeface="Arial Black" panose="020B0A04020102020204" pitchFamily="34" charset="0"/>
            </a:rPr>
            <a:t>БЕСПЛАТНО</a:t>
          </a:r>
          <a:endParaRPr lang="ru-RU" sz="20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21A321D9-9F32-49B1-9126-431B083CE7AE}" type="parTrans" cxnId="{041A0AF9-BD02-4537-8BA3-8553D308904A}">
      <dgm:prSet/>
      <dgm:spPr/>
      <dgm:t>
        <a:bodyPr/>
        <a:lstStyle/>
        <a:p>
          <a:endParaRPr lang="ru-RU"/>
        </a:p>
      </dgm:t>
    </dgm:pt>
    <dgm:pt modelId="{D8950A77-E966-4DB6-BE32-82F9448989FF}" type="sibTrans" cxnId="{041A0AF9-BD02-4537-8BA3-8553D308904A}">
      <dgm:prSet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0594CAD-9142-4F36-B9A6-EC1BF6861BAA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Заказчика без договора</a:t>
          </a:r>
        </a:p>
      </dgm:t>
    </dgm:pt>
    <dgm:pt modelId="{F875E5CE-A6E2-4C10-90CF-9C4E4DA0D958}" type="parTrans" cxnId="{456D138F-46F2-4914-9483-A6AAB8980A35}">
      <dgm:prSet/>
      <dgm:spPr/>
      <dgm:t>
        <a:bodyPr/>
        <a:lstStyle/>
        <a:p>
          <a:endParaRPr lang="ru-RU"/>
        </a:p>
      </dgm:t>
    </dgm:pt>
    <dgm:pt modelId="{C08E8973-D4EB-467C-8A1C-6ECEB94637DA}" type="sibTrans" cxnId="{456D138F-46F2-4914-9483-A6AAB8980A35}">
      <dgm:prSet/>
      <dgm:spPr/>
      <dgm:t>
        <a:bodyPr/>
        <a:lstStyle/>
        <a:p>
          <a:endParaRPr lang="ru-RU"/>
        </a:p>
      </dgm:t>
    </dgm:pt>
    <dgm:pt modelId="{4FBCE256-302C-4F3E-9879-90B6BFFFA357}" type="pres">
      <dgm:prSet presAssocID="{66F2CE7F-917E-439C-A662-2604F6C0525F}" presName="Name0" presStyleCnt="0">
        <dgm:presLayoutVars>
          <dgm:dir/>
          <dgm:resizeHandles val="exact"/>
        </dgm:presLayoutVars>
      </dgm:prSet>
      <dgm:spPr/>
    </dgm:pt>
    <dgm:pt modelId="{57BB1210-1C2C-4069-B29D-8EB6D195BF84}" type="pres">
      <dgm:prSet presAssocID="{4310764B-BB6D-4AFF-8E9A-D356A573207C}" presName="node" presStyleLbl="node1" presStyleIdx="0" presStyleCnt="2" custScaleX="87505" custScaleY="47351" custLinFactNeighborX="-11224" custLinFactNeighborY="1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8AD0A-B165-4B3D-B15F-55B83B535849}" type="pres">
      <dgm:prSet presAssocID="{D8950A77-E966-4DB6-BE32-82F9448989F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BD36580-CAAD-4C24-B1F3-2E26F516A7E0}" type="pres">
      <dgm:prSet presAssocID="{D8950A77-E966-4DB6-BE32-82F9448989F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D5B5A167-E762-43DD-AC93-6FBB34F7E396}" type="pres">
      <dgm:prSet presAssocID="{70594CAD-9142-4F36-B9A6-EC1BF6861BAA}" presName="node" presStyleLbl="node1" presStyleIdx="1" presStyleCnt="2" custScaleX="93620" custScaleY="54193" custLinFactNeighborX="94" custLinFactNeighborY="-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1A0AF9-BD02-4537-8BA3-8553D308904A}" srcId="{66F2CE7F-917E-439C-A662-2604F6C0525F}" destId="{4310764B-BB6D-4AFF-8E9A-D356A573207C}" srcOrd="0" destOrd="0" parTransId="{21A321D9-9F32-49B1-9126-431B083CE7AE}" sibTransId="{D8950A77-E966-4DB6-BE32-82F9448989FF}"/>
    <dgm:cxn modelId="{BEE205CD-47B9-4376-BB24-08B03F4D5B72}" type="presOf" srcId="{70594CAD-9142-4F36-B9A6-EC1BF6861BAA}" destId="{D5B5A167-E762-43DD-AC93-6FBB34F7E396}" srcOrd="0" destOrd="0" presId="urn:microsoft.com/office/officeart/2005/8/layout/process1"/>
    <dgm:cxn modelId="{8AE8416F-E7EF-4372-82BE-06182E87DAC8}" type="presOf" srcId="{D8950A77-E966-4DB6-BE32-82F9448989FF}" destId="{5BD36580-CAAD-4C24-B1F3-2E26F516A7E0}" srcOrd="1" destOrd="0" presId="urn:microsoft.com/office/officeart/2005/8/layout/process1"/>
    <dgm:cxn modelId="{52068FCE-D758-42FE-B4DF-0E29EA2A3945}" type="presOf" srcId="{66F2CE7F-917E-439C-A662-2604F6C0525F}" destId="{4FBCE256-302C-4F3E-9879-90B6BFFFA357}" srcOrd="0" destOrd="0" presId="urn:microsoft.com/office/officeart/2005/8/layout/process1"/>
    <dgm:cxn modelId="{456D138F-46F2-4914-9483-A6AAB8980A35}" srcId="{66F2CE7F-917E-439C-A662-2604F6C0525F}" destId="{70594CAD-9142-4F36-B9A6-EC1BF6861BAA}" srcOrd="1" destOrd="0" parTransId="{F875E5CE-A6E2-4C10-90CF-9C4E4DA0D958}" sibTransId="{C08E8973-D4EB-467C-8A1C-6ECEB94637DA}"/>
    <dgm:cxn modelId="{262ACA49-2BF8-4EE4-B2C1-30362CD645B3}" type="presOf" srcId="{D8950A77-E966-4DB6-BE32-82F9448989FF}" destId="{16E8AD0A-B165-4B3D-B15F-55B83B535849}" srcOrd="0" destOrd="0" presId="urn:microsoft.com/office/officeart/2005/8/layout/process1"/>
    <dgm:cxn modelId="{E8AF7C5A-EBCB-4597-B332-F496628B80DF}" type="presOf" srcId="{4310764B-BB6D-4AFF-8E9A-D356A573207C}" destId="{57BB1210-1C2C-4069-B29D-8EB6D195BF84}" srcOrd="0" destOrd="0" presId="urn:microsoft.com/office/officeart/2005/8/layout/process1"/>
    <dgm:cxn modelId="{6318C36C-9C86-4628-95CE-985423BA7D49}" type="presParOf" srcId="{4FBCE256-302C-4F3E-9879-90B6BFFFA357}" destId="{57BB1210-1C2C-4069-B29D-8EB6D195BF84}" srcOrd="0" destOrd="0" presId="urn:microsoft.com/office/officeart/2005/8/layout/process1"/>
    <dgm:cxn modelId="{A6963503-33D7-49BA-8050-697156ACE39F}" type="presParOf" srcId="{4FBCE256-302C-4F3E-9879-90B6BFFFA357}" destId="{16E8AD0A-B165-4B3D-B15F-55B83B535849}" srcOrd="1" destOrd="0" presId="urn:microsoft.com/office/officeart/2005/8/layout/process1"/>
    <dgm:cxn modelId="{7E1C4CDD-1B63-49C5-AE2C-0A8633DA5BD9}" type="presParOf" srcId="{16E8AD0A-B165-4B3D-B15F-55B83B535849}" destId="{5BD36580-CAAD-4C24-B1F3-2E26F516A7E0}" srcOrd="0" destOrd="0" presId="urn:microsoft.com/office/officeart/2005/8/layout/process1"/>
    <dgm:cxn modelId="{A12AEB83-9685-4B53-A038-B3246B75F1A0}" type="presParOf" srcId="{4FBCE256-302C-4F3E-9879-90B6BFFFA357}" destId="{D5B5A167-E762-43DD-AC93-6FBB34F7E396}" srcOrd="2" destOrd="0" presId="urn:microsoft.com/office/officeart/2005/8/layout/process1"/>
  </dgm:cxnLst>
  <dgm:bg/>
  <dgm:whole>
    <a:ln w="19050">
      <a:solidFill>
        <a:schemeClr val="accent6"/>
      </a:solidFill>
    </a:ln>
  </dgm:whole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414554-EE15-4CAD-96A1-568F2FE8BC3A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91C0869E-C87D-438F-9A2F-00165A212ACB}">
      <dgm:prSet custT="1"/>
      <dgm:spPr>
        <a:solidFill>
          <a:schemeClr val="bg1"/>
        </a:solidFill>
      </dgm:spPr>
      <dgm:t>
        <a:bodyPr/>
        <a:lstStyle/>
        <a:p>
          <a:pPr algn="l"/>
          <a:r>
            <a:rPr lang="ru-RU" sz="2800" b="1" dirty="0">
              <a:solidFill>
                <a:srgbClr val="008000"/>
              </a:solidFill>
            </a:rPr>
            <a:t>  </a:t>
          </a:r>
          <a:r>
            <a:rPr lang="ru-RU" sz="2800" b="1" dirty="0">
              <a:solidFill>
                <a:schemeClr val="tx1"/>
              </a:solidFill>
              <a:latin typeface="Arial Black" panose="020B0A04020102020204" pitchFamily="34" charset="0"/>
            </a:rPr>
            <a:t>АКЦИЯ по сбору б/у шин от населения </a:t>
          </a:r>
          <a:endParaRPr lang="ru-RU" sz="2800" b="1" dirty="0">
            <a:solidFill>
              <a:schemeClr val="tx1"/>
            </a:solidFill>
            <a:latin typeface="Arial Black" panose="020B0A04020102020204" pitchFamily="34" charset="0"/>
            <a:ea typeface="Source Code Pro Light" panose="020B0409030403020204" pitchFamily="49" charset="0"/>
          </a:endParaRPr>
        </a:p>
      </dgm:t>
    </dgm:pt>
    <dgm:pt modelId="{D4B03D8F-CED1-4CF6-A733-CB57164EFCF2}" type="sibTrans" cxnId="{E6AD8DCD-B356-436F-9435-2D8506E90449}">
      <dgm:prSet/>
      <dgm:spPr/>
      <dgm:t>
        <a:bodyPr/>
        <a:lstStyle/>
        <a:p>
          <a:endParaRPr lang="ru-RU"/>
        </a:p>
      </dgm:t>
    </dgm:pt>
    <dgm:pt modelId="{0D746764-31B2-4A8B-810A-615FC79203B4}" type="parTrans" cxnId="{E6AD8DCD-B356-436F-9435-2D8506E90449}">
      <dgm:prSet/>
      <dgm:spPr/>
      <dgm:t>
        <a:bodyPr/>
        <a:lstStyle/>
        <a:p>
          <a:endParaRPr lang="ru-RU"/>
        </a:p>
      </dgm:t>
    </dgm:pt>
    <dgm:pt modelId="{1BF22AE0-62AF-47C1-A5D1-F9D7F7F6713B}" type="pres">
      <dgm:prSet presAssocID="{2B414554-EE15-4CAD-96A1-568F2FE8BC3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160E8533-220A-40CC-9066-509BC0805E36}" type="pres">
      <dgm:prSet presAssocID="{91C0869E-C87D-438F-9A2F-00165A212ACB}" presName="parenttextcomposite" presStyleCnt="0"/>
      <dgm:spPr/>
    </dgm:pt>
    <dgm:pt modelId="{38B80DE7-E99F-4916-B2BB-351BCFAB4C15}" type="pres">
      <dgm:prSet presAssocID="{91C0869E-C87D-438F-9A2F-00165A212ACB}" presName="parenttext" presStyleLbl="revTx" presStyleIdx="0" presStyleCnt="1" custScaleX="75615" custScaleY="69180" custLinFactNeighborX="-1469" custLinFactNeighborY="-813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294B5-8BD4-4D9D-A89E-87B57D658EE9}" type="pres">
      <dgm:prSet presAssocID="{91C0869E-C87D-438F-9A2F-00165A212ACB}" presName="parallelogramComposite" presStyleCnt="0"/>
      <dgm:spPr/>
    </dgm:pt>
    <dgm:pt modelId="{DAB09EA4-061D-437C-9340-118C868A2375}" type="pres">
      <dgm:prSet presAssocID="{91C0869E-C87D-438F-9A2F-00165A212ACB}" presName="parallelogram1" presStyleLbl="alignNode1" presStyleIdx="0" presStyleCnt="7"/>
      <dgm:spPr/>
    </dgm:pt>
    <dgm:pt modelId="{DEF182A5-4FA1-4E19-BD36-08F1FB7F7772}" type="pres">
      <dgm:prSet presAssocID="{91C0869E-C87D-438F-9A2F-00165A212ACB}" presName="parallelogram2" presStyleLbl="alignNode1" presStyleIdx="1" presStyleCnt="7"/>
      <dgm:spPr/>
    </dgm:pt>
    <dgm:pt modelId="{6FECD589-5EF1-43E2-A566-1A01259D2900}" type="pres">
      <dgm:prSet presAssocID="{91C0869E-C87D-438F-9A2F-00165A212ACB}" presName="parallelogram3" presStyleLbl="alignNode1" presStyleIdx="2" presStyleCnt="7"/>
      <dgm:spPr/>
    </dgm:pt>
    <dgm:pt modelId="{6F229316-69F2-4141-9AB7-7D46C66ED066}" type="pres">
      <dgm:prSet presAssocID="{91C0869E-C87D-438F-9A2F-00165A212ACB}" presName="parallelogram4" presStyleLbl="alignNode1" presStyleIdx="3" presStyleCnt="7"/>
      <dgm:spPr/>
    </dgm:pt>
    <dgm:pt modelId="{2B066F9C-B04D-4747-9266-9C6F4E394AE0}" type="pres">
      <dgm:prSet presAssocID="{91C0869E-C87D-438F-9A2F-00165A212ACB}" presName="parallelogram5" presStyleLbl="alignNode1" presStyleIdx="4" presStyleCnt="7"/>
      <dgm:spPr/>
    </dgm:pt>
    <dgm:pt modelId="{DA1405FB-FE10-4721-BA9D-7A6062B86474}" type="pres">
      <dgm:prSet presAssocID="{91C0869E-C87D-438F-9A2F-00165A212ACB}" presName="parallelogram6" presStyleLbl="alignNode1" presStyleIdx="5" presStyleCnt="7"/>
      <dgm:spPr/>
    </dgm:pt>
    <dgm:pt modelId="{D94C5327-B203-4AD8-AB05-8A4D7673E622}" type="pres">
      <dgm:prSet presAssocID="{91C0869E-C87D-438F-9A2F-00165A212ACB}" presName="parallelogram7" presStyleLbl="alignNode1" presStyleIdx="6" presStyleCnt="7"/>
      <dgm:spPr/>
    </dgm:pt>
  </dgm:ptLst>
  <dgm:cxnLst>
    <dgm:cxn modelId="{E6AD8DCD-B356-436F-9435-2D8506E90449}" srcId="{2B414554-EE15-4CAD-96A1-568F2FE8BC3A}" destId="{91C0869E-C87D-438F-9A2F-00165A212ACB}" srcOrd="0" destOrd="0" parTransId="{0D746764-31B2-4A8B-810A-615FC79203B4}" sibTransId="{D4B03D8F-CED1-4CF6-A733-CB57164EFCF2}"/>
    <dgm:cxn modelId="{ABAB29D9-5AE5-477B-8C00-B15EBD0456CD}" type="presOf" srcId="{2B414554-EE15-4CAD-96A1-568F2FE8BC3A}" destId="{1BF22AE0-62AF-47C1-A5D1-F9D7F7F6713B}" srcOrd="0" destOrd="0" presId="urn:microsoft.com/office/officeart/2008/layout/VerticalAccentList"/>
    <dgm:cxn modelId="{DB5578CE-B438-4743-AA66-35E4ED226C52}" type="presOf" srcId="{91C0869E-C87D-438F-9A2F-00165A212ACB}" destId="{38B80DE7-E99F-4916-B2BB-351BCFAB4C15}" srcOrd="0" destOrd="0" presId="urn:microsoft.com/office/officeart/2008/layout/VerticalAccentList"/>
    <dgm:cxn modelId="{CFAE1656-50EB-40DE-BDB0-B0E0131F2DBA}" type="presParOf" srcId="{1BF22AE0-62AF-47C1-A5D1-F9D7F7F6713B}" destId="{160E8533-220A-40CC-9066-509BC0805E36}" srcOrd="0" destOrd="0" presId="urn:microsoft.com/office/officeart/2008/layout/VerticalAccentList"/>
    <dgm:cxn modelId="{3B9691C9-6332-4A4D-8759-6D1C0649590B}" type="presParOf" srcId="{160E8533-220A-40CC-9066-509BC0805E36}" destId="{38B80DE7-E99F-4916-B2BB-351BCFAB4C15}" srcOrd="0" destOrd="0" presId="urn:microsoft.com/office/officeart/2008/layout/VerticalAccentList"/>
    <dgm:cxn modelId="{BB3A33A8-28C9-4D9E-95D8-9B0D8F30D914}" type="presParOf" srcId="{1BF22AE0-62AF-47C1-A5D1-F9D7F7F6713B}" destId="{C62294B5-8BD4-4D9D-A89E-87B57D658EE9}" srcOrd="1" destOrd="0" presId="urn:microsoft.com/office/officeart/2008/layout/VerticalAccentList"/>
    <dgm:cxn modelId="{75490092-FFCA-48F4-B524-A2EBABA2E338}" type="presParOf" srcId="{C62294B5-8BD4-4D9D-A89E-87B57D658EE9}" destId="{DAB09EA4-061D-437C-9340-118C868A2375}" srcOrd="0" destOrd="0" presId="urn:microsoft.com/office/officeart/2008/layout/VerticalAccentList"/>
    <dgm:cxn modelId="{0B4DA641-07FB-4168-AC8A-DEF52BC77954}" type="presParOf" srcId="{C62294B5-8BD4-4D9D-A89E-87B57D658EE9}" destId="{DEF182A5-4FA1-4E19-BD36-08F1FB7F7772}" srcOrd="1" destOrd="0" presId="urn:microsoft.com/office/officeart/2008/layout/VerticalAccentList"/>
    <dgm:cxn modelId="{27D3E5D3-29B5-4180-92FE-7A6B3B65A41A}" type="presParOf" srcId="{C62294B5-8BD4-4D9D-A89E-87B57D658EE9}" destId="{6FECD589-5EF1-43E2-A566-1A01259D2900}" srcOrd="2" destOrd="0" presId="urn:microsoft.com/office/officeart/2008/layout/VerticalAccentList"/>
    <dgm:cxn modelId="{F0EA16A8-1F71-4A2E-AA1A-A0F7C296F8B0}" type="presParOf" srcId="{C62294B5-8BD4-4D9D-A89E-87B57D658EE9}" destId="{6F229316-69F2-4141-9AB7-7D46C66ED066}" srcOrd="3" destOrd="0" presId="urn:microsoft.com/office/officeart/2008/layout/VerticalAccentList"/>
    <dgm:cxn modelId="{1F57A6B8-BC99-43D1-8881-7C97C70AD2D0}" type="presParOf" srcId="{C62294B5-8BD4-4D9D-A89E-87B57D658EE9}" destId="{2B066F9C-B04D-4747-9266-9C6F4E394AE0}" srcOrd="4" destOrd="0" presId="urn:microsoft.com/office/officeart/2008/layout/VerticalAccentList"/>
    <dgm:cxn modelId="{919CD1B4-7A07-486D-A950-C9B18C17EE07}" type="presParOf" srcId="{C62294B5-8BD4-4D9D-A89E-87B57D658EE9}" destId="{DA1405FB-FE10-4721-BA9D-7A6062B86474}" srcOrd="5" destOrd="0" presId="urn:microsoft.com/office/officeart/2008/layout/VerticalAccentList"/>
    <dgm:cxn modelId="{987DA2C9-8881-40CA-8F88-451453A9CFCD}" type="presParOf" srcId="{C62294B5-8BD4-4D9D-A89E-87B57D658EE9}" destId="{D94C5327-B203-4AD8-AB05-8A4D7673E622}" srcOrd="6" destOrd="0" presId="urn:microsoft.com/office/officeart/2008/layout/VerticalAccentList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27EE3D-0198-4406-BEA4-DEFFC58076CD}" type="doc">
      <dgm:prSet loTypeId="urn:microsoft.com/office/officeart/2005/8/layout/cycle8" loCatId="cycle" qsTypeId="urn:microsoft.com/office/officeart/2005/8/quickstyle/simple1" qsCatId="simple" csTypeId="urn:microsoft.com/office/officeart/2005/8/colors/accent6_1" csCatId="accent6" phldr="1"/>
      <dgm:spPr/>
    </dgm:pt>
    <dgm:pt modelId="{D5B4B2B1-314F-4EA5-8EBA-1CC03E705818}">
      <dgm:prSet phldrT="[Текст]" custT="1"/>
      <dgm:spPr/>
      <dgm:t>
        <a:bodyPr/>
        <a:lstStyle/>
        <a:p>
          <a:r>
            <a:rPr lang="ru-RU" sz="1600" dirty="0">
              <a:latin typeface="Arial Black" panose="020B0A04020102020204" pitchFamily="34" charset="0"/>
            </a:rPr>
            <a:t>Информирование</a:t>
          </a:r>
          <a:r>
            <a:rPr lang="ru-RU" sz="2000" dirty="0">
              <a:latin typeface="Arial Black" panose="020B0A04020102020204" pitchFamily="34" charset="0"/>
            </a:rPr>
            <a:t> граждан</a:t>
          </a:r>
        </a:p>
      </dgm:t>
    </dgm:pt>
    <dgm:pt modelId="{405C4E0C-4512-488D-8D3B-7D18ED5BA039}" type="parTrans" cxnId="{75079696-B7A7-4FE4-B1CC-D703DA80ED63}">
      <dgm:prSet/>
      <dgm:spPr/>
      <dgm:t>
        <a:bodyPr/>
        <a:lstStyle/>
        <a:p>
          <a:endParaRPr lang="ru-RU"/>
        </a:p>
      </dgm:t>
    </dgm:pt>
    <dgm:pt modelId="{CF9B0C62-F5D1-431A-A8EF-3E721A8A8A3D}" type="sibTrans" cxnId="{75079696-B7A7-4FE4-B1CC-D703DA80ED63}">
      <dgm:prSet/>
      <dgm:spPr/>
      <dgm:t>
        <a:bodyPr/>
        <a:lstStyle/>
        <a:p>
          <a:endParaRPr lang="ru-RU"/>
        </a:p>
      </dgm:t>
    </dgm:pt>
    <dgm:pt modelId="{749FF7FC-C7F1-4DEB-90F1-1EC15DD496ED}">
      <dgm:prSet phldrT="[Текст]"/>
      <dgm:spPr/>
      <dgm:t>
        <a:bodyPr/>
        <a:lstStyle/>
        <a:p>
          <a:r>
            <a:rPr lang="ru-RU" dirty="0">
              <a:latin typeface="Arial Black" panose="020B0A04020102020204" pitchFamily="34" charset="0"/>
            </a:rPr>
            <a:t>Установка контейнеров</a:t>
          </a:r>
        </a:p>
      </dgm:t>
    </dgm:pt>
    <dgm:pt modelId="{72F9C529-BC47-48C7-A2E4-8C7DC0A10C16}" type="parTrans" cxnId="{67600DC3-5112-4EAD-9978-C90F6BF747DF}">
      <dgm:prSet/>
      <dgm:spPr/>
      <dgm:t>
        <a:bodyPr/>
        <a:lstStyle/>
        <a:p>
          <a:endParaRPr lang="ru-RU"/>
        </a:p>
      </dgm:t>
    </dgm:pt>
    <dgm:pt modelId="{081CDDD4-37D9-48CB-AD65-C02F55BB2EC7}" type="sibTrans" cxnId="{67600DC3-5112-4EAD-9978-C90F6BF747DF}">
      <dgm:prSet/>
      <dgm:spPr/>
      <dgm:t>
        <a:bodyPr/>
        <a:lstStyle/>
        <a:p>
          <a:endParaRPr lang="ru-RU"/>
        </a:p>
      </dgm:t>
    </dgm:pt>
    <dgm:pt modelId="{CFFFFC11-545A-43D1-91D7-7759AC9D6842}">
      <dgm:prSet phldrT="[Текст]" custT="1"/>
      <dgm:spPr/>
      <dgm:t>
        <a:bodyPr/>
        <a:lstStyle/>
        <a:p>
          <a:r>
            <a:rPr lang="ru-RU" sz="1400" dirty="0">
              <a:latin typeface="Arial Black" panose="020B0A04020102020204" pitchFamily="34" charset="0"/>
            </a:rPr>
            <a:t>Организация</a:t>
          </a:r>
          <a:r>
            <a:rPr lang="ru-RU" sz="2000" dirty="0">
              <a:latin typeface="Arial Black" panose="020B0A04020102020204" pitchFamily="34" charset="0"/>
            </a:rPr>
            <a:t> точек сбора</a:t>
          </a:r>
        </a:p>
      </dgm:t>
    </dgm:pt>
    <dgm:pt modelId="{F0C9D122-9A5E-4FA4-821B-B4D407CBA682}" type="parTrans" cxnId="{075291A0-1BCE-484E-AB29-D53F201B3641}">
      <dgm:prSet/>
      <dgm:spPr/>
      <dgm:t>
        <a:bodyPr/>
        <a:lstStyle/>
        <a:p>
          <a:endParaRPr lang="ru-RU"/>
        </a:p>
      </dgm:t>
    </dgm:pt>
    <dgm:pt modelId="{2D05A925-EDC0-4185-AD67-CC94B9B94CDF}" type="sibTrans" cxnId="{075291A0-1BCE-484E-AB29-D53F201B3641}">
      <dgm:prSet/>
      <dgm:spPr/>
      <dgm:t>
        <a:bodyPr/>
        <a:lstStyle/>
        <a:p>
          <a:endParaRPr lang="ru-RU"/>
        </a:p>
      </dgm:t>
    </dgm:pt>
    <dgm:pt modelId="{0F2BBBDA-6E14-47BA-8010-AF8D87846687}" type="pres">
      <dgm:prSet presAssocID="{A727EE3D-0198-4406-BEA4-DEFFC58076CD}" presName="compositeShape" presStyleCnt="0">
        <dgm:presLayoutVars>
          <dgm:chMax val="7"/>
          <dgm:dir/>
          <dgm:resizeHandles val="exact"/>
        </dgm:presLayoutVars>
      </dgm:prSet>
      <dgm:spPr/>
    </dgm:pt>
    <dgm:pt modelId="{325D6CD5-FE68-460E-9AB8-3FB57E44D4D1}" type="pres">
      <dgm:prSet presAssocID="{A727EE3D-0198-4406-BEA4-DEFFC58076CD}" presName="wedge1" presStyleLbl="node1" presStyleIdx="0" presStyleCnt="3"/>
      <dgm:spPr/>
      <dgm:t>
        <a:bodyPr/>
        <a:lstStyle/>
        <a:p>
          <a:endParaRPr lang="ru-RU"/>
        </a:p>
      </dgm:t>
    </dgm:pt>
    <dgm:pt modelId="{967C6E7C-1B1A-4432-A942-C1EAFC9521AE}" type="pres">
      <dgm:prSet presAssocID="{A727EE3D-0198-4406-BEA4-DEFFC58076CD}" presName="dummy1a" presStyleCnt="0"/>
      <dgm:spPr/>
    </dgm:pt>
    <dgm:pt modelId="{BDA3B6DC-4AFE-4B5C-BF87-3BEE2A75F13E}" type="pres">
      <dgm:prSet presAssocID="{A727EE3D-0198-4406-BEA4-DEFFC58076CD}" presName="dummy1b" presStyleCnt="0"/>
      <dgm:spPr/>
    </dgm:pt>
    <dgm:pt modelId="{66B8D769-B362-479D-A315-F44F8005084C}" type="pres">
      <dgm:prSet presAssocID="{A727EE3D-0198-4406-BEA4-DEFFC58076C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369C6-1FB6-4CD3-ACF2-ACAFABD9DFE7}" type="pres">
      <dgm:prSet presAssocID="{A727EE3D-0198-4406-BEA4-DEFFC58076CD}" presName="wedge2" presStyleLbl="node1" presStyleIdx="1" presStyleCnt="3"/>
      <dgm:spPr/>
      <dgm:t>
        <a:bodyPr/>
        <a:lstStyle/>
        <a:p>
          <a:endParaRPr lang="ru-RU"/>
        </a:p>
      </dgm:t>
    </dgm:pt>
    <dgm:pt modelId="{A5F4C568-F2EC-4BE2-AFD9-40839D69EE3E}" type="pres">
      <dgm:prSet presAssocID="{A727EE3D-0198-4406-BEA4-DEFFC58076CD}" presName="dummy2a" presStyleCnt="0"/>
      <dgm:spPr/>
    </dgm:pt>
    <dgm:pt modelId="{65BFBEE5-79D9-42B2-BE62-735D58C239B8}" type="pres">
      <dgm:prSet presAssocID="{A727EE3D-0198-4406-BEA4-DEFFC58076CD}" presName="dummy2b" presStyleCnt="0"/>
      <dgm:spPr/>
    </dgm:pt>
    <dgm:pt modelId="{33CD48AC-2E45-41AF-A278-F8B40AEE41C6}" type="pres">
      <dgm:prSet presAssocID="{A727EE3D-0198-4406-BEA4-DEFFC58076C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6C82E-4465-485A-98A1-C0BF6EE0CC14}" type="pres">
      <dgm:prSet presAssocID="{A727EE3D-0198-4406-BEA4-DEFFC58076CD}" presName="wedge3" presStyleLbl="node1" presStyleIdx="2" presStyleCnt="3"/>
      <dgm:spPr/>
      <dgm:t>
        <a:bodyPr/>
        <a:lstStyle/>
        <a:p>
          <a:endParaRPr lang="ru-RU"/>
        </a:p>
      </dgm:t>
    </dgm:pt>
    <dgm:pt modelId="{1BCF3082-BC6E-4CEF-A800-6EF1B7D3704D}" type="pres">
      <dgm:prSet presAssocID="{A727EE3D-0198-4406-BEA4-DEFFC58076CD}" presName="dummy3a" presStyleCnt="0"/>
      <dgm:spPr/>
    </dgm:pt>
    <dgm:pt modelId="{F39B54D6-FB36-48A5-9B0A-4035F9C771E7}" type="pres">
      <dgm:prSet presAssocID="{A727EE3D-0198-4406-BEA4-DEFFC58076CD}" presName="dummy3b" presStyleCnt="0"/>
      <dgm:spPr/>
    </dgm:pt>
    <dgm:pt modelId="{A0BEA911-33BB-46B3-A125-7DB272DCCDE3}" type="pres">
      <dgm:prSet presAssocID="{A727EE3D-0198-4406-BEA4-DEFFC58076C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238EF-A5DD-432B-8A80-072623153B38}" type="pres">
      <dgm:prSet presAssocID="{CF9B0C62-F5D1-431A-A8EF-3E721A8A8A3D}" presName="arrowWedge1" presStyleLbl="fgSibTrans2D1" presStyleIdx="0" presStyleCnt="3"/>
      <dgm:spPr>
        <a:solidFill>
          <a:schemeClr val="accent6">
            <a:lumMod val="50000"/>
          </a:schemeClr>
        </a:solidFill>
      </dgm:spPr>
    </dgm:pt>
    <dgm:pt modelId="{D3E7559C-A96F-42E3-B5FF-2CEAB81376D2}" type="pres">
      <dgm:prSet presAssocID="{081CDDD4-37D9-48CB-AD65-C02F55BB2EC7}" presName="arrowWedge2" presStyleLbl="fgSibTrans2D1" presStyleIdx="1" presStyleCnt="3"/>
      <dgm:spPr>
        <a:solidFill>
          <a:schemeClr val="accent6">
            <a:lumMod val="50000"/>
          </a:schemeClr>
        </a:solidFill>
      </dgm:spPr>
    </dgm:pt>
    <dgm:pt modelId="{2100D3DB-88A6-46F7-8EFD-0BB0737D5C9F}" type="pres">
      <dgm:prSet presAssocID="{2D05A925-EDC0-4185-AD67-CC94B9B94CDF}" presName="arrowWedge3" presStyleLbl="fgSibTrans2D1" presStyleIdx="2" presStyleCnt="3"/>
      <dgm:spPr>
        <a:solidFill>
          <a:schemeClr val="accent6">
            <a:lumMod val="50000"/>
          </a:schemeClr>
        </a:solidFill>
      </dgm:spPr>
    </dgm:pt>
  </dgm:ptLst>
  <dgm:cxnLst>
    <dgm:cxn modelId="{075291A0-1BCE-484E-AB29-D53F201B3641}" srcId="{A727EE3D-0198-4406-BEA4-DEFFC58076CD}" destId="{CFFFFC11-545A-43D1-91D7-7759AC9D6842}" srcOrd="2" destOrd="0" parTransId="{F0C9D122-9A5E-4FA4-821B-B4D407CBA682}" sibTransId="{2D05A925-EDC0-4185-AD67-CC94B9B94CDF}"/>
    <dgm:cxn modelId="{67600DC3-5112-4EAD-9978-C90F6BF747DF}" srcId="{A727EE3D-0198-4406-BEA4-DEFFC58076CD}" destId="{749FF7FC-C7F1-4DEB-90F1-1EC15DD496ED}" srcOrd="1" destOrd="0" parTransId="{72F9C529-BC47-48C7-A2E4-8C7DC0A10C16}" sibTransId="{081CDDD4-37D9-48CB-AD65-C02F55BB2EC7}"/>
    <dgm:cxn modelId="{C4E64EF1-E31C-4D73-A578-96EBB5911E46}" type="presOf" srcId="{749FF7FC-C7F1-4DEB-90F1-1EC15DD496ED}" destId="{33CD48AC-2E45-41AF-A278-F8B40AEE41C6}" srcOrd="1" destOrd="0" presId="urn:microsoft.com/office/officeart/2005/8/layout/cycle8"/>
    <dgm:cxn modelId="{D9F030E8-1ECC-472A-B2AE-E173A1E0A799}" type="presOf" srcId="{D5B4B2B1-314F-4EA5-8EBA-1CC03E705818}" destId="{325D6CD5-FE68-460E-9AB8-3FB57E44D4D1}" srcOrd="0" destOrd="0" presId="urn:microsoft.com/office/officeart/2005/8/layout/cycle8"/>
    <dgm:cxn modelId="{281F1E76-59EA-4F0C-8CDA-CC6029340FDC}" type="presOf" srcId="{CFFFFC11-545A-43D1-91D7-7759AC9D6842}" destId="{D536C82E-4465-485A-98A1-C0BF6EE0CC14}" srcOrd="0" destOrd="0" presId="urn:microsoft.com/office/officeart/2005/8/layout/cycle8"/>
    <dgm:cxn modelId="{F4D94632-C68D-4831-AEEF-EB0FAAB44031}" type="presOf" srcId="{749FF7FC-C7F1-4DEB-90F1-1EC15DD496ED}" destId="{262369C6-1FB6-4CD3-ACF2-ACAFABD9DFE7}" srcOrd="0" destOrd="0" presId="urn:microsoft.com/office/officeart/2005/8/layout/cycle8"/>
    <dgm:cxn modelId="{0F818D51-B217-4875-9440-B242AC24C349}" type="presOf" srcId="{CFFFFC11-545A-43D1-91D7-7759AC9D6842}" destId="{A0BEA911-33BB-46B3-A125-7DB272DCCDE3}" srcOrd="1" destOrd="0" presId="urn:microsoft.com/office/officeart/2005/8/layout/cycle8"/>
    <dgm:cxn modelId="{99686575-7356-4A55-9C49-1DA4A5B72479}" type="presOf" srcId="{D5B4B2B1-314F-4EA5-8EBA-1CC03E705818}" destId="{66B8D769-B362-479D-A315-F44F8005084C}" srcOrd="1" destOrd="0" presId="urn:microsoft.com/office/officeart/2005/8/layout/cycle8"/>
    <dgm:cxn modelId="{F20601BD-BE31-4677-8438-53B0B469817C}" type="presOf" srcId="{A727EE3D-0198-4406-BEA4-DEFFC58076CD}" destId="{0F2BBBDA-6E14-47BA-8010-AF8D87846687}" srcOrd="0" destOrd="0" presId="urn:microsoft.com/office/officeart/2005/8/layout/cycle8"/>
    <dgm:cxn modelId="{75079696-B7A7-4FE4-B1CC-D703DA80ED63}" srcId="{A727EE3D-0198-4406-BEA4-DEFFC58076CD}" destId="{D5B4B2B1-314F-4EA5-8EBA-1CC03E705818}" srcOrd="0" destOrd="0" parTransId="{405C4E0C-4512-488D-8D3B-7D18ED5BA039}" sibTransId="{CF9B0C62-F5D1-431A-A8EF-3E721A8A8A3D}"/>
    <dgm:cxn modelId="{51C68D19-FA57-4E1E-9F65-F63215368F00}" type="presParOf" srcId="{0F2BBBDA-6E14-47BA-8010-AF8D87846687}" destId="{325D6CD5-FE68-460E-9AB8-3FB57E44D4D1}" srcOrd="0" destOrd="0" presId="urn:microsoft.com/office/officeart/2005/8/layout/cycle8"/>
    <dgm:cxn modelId="{EC140D2B-AC31-4027-AA17-4E8BFA137F88}" type="presParOf" srcId="{0F2BBBDA-6E14-47BA-8010-AF8D87846687}" destId="{967C6E7C-1B1A-4432-A942-C1EAFC9521AE}" srcOrd="1" destOrd="0" presId="urn:microsoft.com/office/officeart/2005/8/layout/cycle8"/>
    <dgm:cxn modelId="{0063CA0D-BED8-4F0A-9750-5DEE4EDE3A10}" type="presParOf" srcId="{0F2BBBDA-6E14-47BA-8010-AF8D87846687}" destId="{BDA3B6DC-4AFE-4B5C-BF87-3BEE2A75F13E}" srcOrd="2" destOrd="0" presId="urn:microsoft.com/office/officeart/2005/8/layout/cycle8"/>
    <dgm:cxn modelId="{5999C17F-C9DA-4A73-9363-55CFC99F3C7E}" type="presParOf" srcId="{0F2BBBDA-6E14-47BA-8010-AF8D87846687}" destId="{66B8D769-B362-479D-A315-F44F8005084C}" srcOrd="3" destOrd="0" presId="urn:microsoft.com/office/officeart/2005/8/layout/cycle8"/>
    <dgm:cxn modelId="{459650D4-F113-4697-8570-9591B90F940F}" type="presParOf" srcId="{0F2BBBDA-6E14-47BA-8010-AF8D87846687}" destId="{262369C6-1FB6-4CD3-ACF2-ACAFABD9DFE7}" srcOrd="4" destOrd="0" presId="urn:microsoft.com/office/officeart/2005/8/layout/cycle8"/>
    <dgm:cxn modelId="{022BB6F1-C4D4-4547-929D-156441C6E643}" type="presParOf" srcId="{0F2BBBDA-6E14-47BA-8010-AF8D87846687}" destId="{A5F4C568-F2EC-4BE2-AFD9-40839D69EE3E}" srcOrd="5" destOrd="0" presId="urn:microsoft.com/office/officeart/2005/8/layout/cycle8"/>
    <dgm:cxn modelId="{0E4F01EE-EDFB-4950-B748-221E109384C9}" type="presParOf" srcId="{0F2BBBDA-6E14-47BA-8010-AF8D87846687}" destId="{65BFBEE5-79D9-42B2-BE62-735D58C239B8}" srcOrd="6" destOrd="0" presId="urn:microsoft.com/office/officeart/2005/8/layout/cycle8"/>
    <dgm:cxn modelId="{8F1ABF82-B6A1-4013-80D5-B104AFA1555F}" type="presParOf" srcId="{0F2BBBDA-6E14-47BA-8010-AF8D87846687}" destId="{33CD48AC-2E45-41AF-A278-F8B40AEE41C6}" srcOrd="7" destOrd="0" presId="urn:microsoft.com/office/officeart/2005/8/layout/cycle8"/>
    <dgm:cxn modelId="{B19003DE-6036-449E-89A2-7DB1110A5D27}" type="presParOf" srcId="{0F2BBBDA-6E14-47BA-8010-AF8D87846687}" destId="{D536C82E-4465-485A-98A1-C0BF6EE0CC14}" srcOrd="8" destOrd="0" presId="urn:microsoft.com/office/officeart/2005/8/layout/cycle8"/>
    <dgm:cxn modelId="{CA869D56-C5F9-48B1-B5A0-216E872BD2CB}" type="presParOf" srcId="{0F2BBBDA-6E14-47BA-8010-AF8D87846687}" destId="{1BCF3082-BC6E-4CEF-A800-6EF1B7D3704D}" srcOrd="9" destOrd="0" presId="urn:microsoft.com/office/officeart/2005/8/layout/cycle8"/>
    <dgm:cxn modelId="{F1BB8755-E3C8-46AE-A919-4BA2732E32B0}" type="presParOf" srcId="{0F2BBBDA-6E14-47BA-8010-AF8D87846687}" destId="{F39B54D6-FB36-48A5-9B0A-4035F9C771E7}" srcOrd="10" destOrd="0" presId="urn:microsoft.com/office/officeart/2005/8/layout/cycle8"/>
    <dgm:cxn modelId="{2FF68B6F-56C6-4C5E-849E-8AF1CB299512}" type="presParOf" srcId="{0F2BBBDA-6E14-47BA-8010-AF8D87846687}" destId="{A0BEA911-33BB-46B3-A125-7DB272DCCDE3}" srcOrd="11" destOrd="0" presId="urn:microsoft.com/office/officeart/2005/8/layout/cycle8"/>
    <dgm:cxn modelId="{5029E9E4-4342-4A91-81D4-50F0E7EB6F0B}" type="presParOf" srcId="{0F2BBBDA-6E14-47BA-8010-AF8D87846687}" destId="{C18238EF-A5DD-432B-8A80-072623153B38}" srcOrd="12" destOrd="0" presId="urn:microsoft.com/office/officeart/2005/8/layout/cycle8"/>
    <dgm:cxn modelId="{8B668FE3-CE8C-4FA4-870E-12EB684F4BD5}" type="presParOf" srcId="{0F2BBBDA-6E14-47BA-8010-AF8D87846687}" destId="{D3E7559C-A96F-42E3-B5FF-2CEAB81376D2}" srcOrd="13" destOrd="0" presId="urn:microsoft.com/office/officeart/2005/8/layout/cycle8"/>
    <dgm:cxn modelId="{E6FDFD34-CD61-4DA6-9B0E-4C3B23FF8175}" type="presParOf" srcId="{0F2BBBDA-6E14-47BA-8010-AF8D87846687}" destId="{2100D3DB-88A6-46F7-8EFD-0BB0737D5C9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BB1210-1C2C-4069-B29D-8EB6D195BF84}">
      <dsp:nvSpPr>
        <dsp:cNvPr id="0" name=""/>
        <dsp:cNvSpPr/>
      </dsp:nvSpPr>
      <dsp:spPr>
        <a:xfrm>
          <a:off x="721" y="178861"/>
          <a:ext cx="3056134" cy="10808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schemeClr val="tx1"/>
              </a:solidFill>
              <a:latin typeface="Arial Black" panose="020B0A04020102020204" pitchFamily="34" charset="0"/>
            </a:rPr>
            <a:t>3 500 </a:t>
          </a:r>
          <a:r>
            <a:rPr lang="ru-RU" sz="1800" kern="1200" dirty="0">
              <a:solidFill>
                <a:schemeClr val="tx1"/>
              </a:solidFill>
            </a:rPr>
            <a:t>руб. / тонну</a:t>
          </a:r>
        </a:p>
      </dsp:txBody>
      <dsp:txXfrm>
        <a:off x="721" y="178861"/>
        <a:ext cx="3056134" cy="1080845"/>
      </dsp:txXfrm>
    </dsp:sp>
    <dsp:sp modelId="{16E8AD0A-B165-4B3D-B15F-55B83B535849}">
      <dsp:nvSpPr>
        <dsp:cNvPr id="0" name=""/>
        <dsp:cNvSpPr/>
      </dsp:nvSpPr>
      <dsp:spPr>
        <a:xfrm rot="21594377">
          <a:off x="3406287" y="282533"/>
          <a:ext cx="740798" cy="866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21594377">
        <a:off x="3406287" y="282533"/>
        <a:ext cx="740798" cy="866146"/>
      </dsp:txXfrm>
    </dsp:sp>
    <dsp:sp modelId="{D5B5A167-E762-43DD-AC93-6FBB34F7E396}">
      <dsp:nvSpPr>
        <dsp:cNvPr id="0" name=""/>
        <dsp:cNvSpPr/>
      </dsp:nvSpPr>
      <dsp:spPr>
        <a:xfrm>
          <a:off x="4454586" y="150288"/>
          <a:ext cx="3269702" cy="11230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Исполнителя (УВР) по договору</a:t>
          </a:r>
        </a:p>
      </dsp:txBody>
      <dsp:txXfrm>
        <a:off x="4454586" y="150288"/>
        <a:ext cx="3269702" cy="11230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BB1210-1C2C-4069-B29D-8EB6D195BF84}">
      <dsp:nvSpPr>
        <dsp:cNvPr id="0" name=""/>
        <dsp:cNvSpPr/>
      </dsp:nvSpPr>
      <dsp:spPr>
        <a:xfrm>
          <a:off x="721" y="154081"/>
          <a:ext cx="3056134" cy="11304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solidFill>
                <a:schemeClr val="tx1"/>
              </a:solidFill>
              <a:latin typeface="Arial Black" panose="020B0A04020102020204" pitchFamily="34" charset="0"/>
            </a:rPr>
            <a:t>1,20</a:t>
          </a:r>
          <a:r>
            <a:rPr lang="ru-RU" sz="4400" kern="1200" dirty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800" kern="1200" dirty="0">
              <a:solidFill>
                <a:schemeClr val="tx1"/>
              </a:solidFill>
            </a:rPr>
            <a:t>руб. / тонну</a:t>
          </a:r>
        </a:p>
      </dsp:txBody>
      <dsp:txXfrm>
        <a:off x="721" y="154081"/>
        <a:ext cx="3056134" cy="1130404"/>
      </dsp:txXfrm>
    </dsp:sp>
    <dsp:sp modelId="{16E8AD0A-B165-4B3D-B15F-55B83B535849}">
      <dsp:nvSpPr>
        <dsp:cNvPr id="0" name=""/>
        <dsp:cNvSpPr/>
      </dsp:nvSpPr>
      <dsp:spPr>
        <a:xfrm rot="21594377">
          <a:off x="3406287" y="282533"/>
          <a:ext cx="740798" cy="866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21594377">
        <a:off x="3406287" y="282533"/>
        <a:ext cx="740798" cy="866146"/>
      </dsp:txXfrm>
    </dsp:sp>
    <dsp:sp modelId="{D5B5A167-E762-43DD-AC93-6FBB34F7E396}">
      <dsp:nvSpPr>
        <dsp:cNvPr id="0" name=""/>
        <dsp:cNvSpPr/>
      </dsp:nvSpPr>
      <dsp:spPr>
        <a:xfrm>
          <a:off x="4454586" y="115807"/>
          <a:ext cx="3269702" cy="119203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Заказчика по договору</a:t>
          </a:r>
        </a:p>
      </dsp:txBody>
      <dsp:txXfrm>
        <a:off x="4454586" y="115807"/>
        <a:ext cx="3269702" cy="119203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BB1210-1C2C-4069-B29D-8EB6D195BF84}">
      <dsp:nvSpPr>
        <dsp:cNvPr id="0" name=""/>
        <dsp:cNvSpPr/>
      </dsp:nvSpPr>
      <dsp:spPr>
        <a:xfrm>
          <a:off x="0" y="246085"/>
          <a:ext cx="3056134" cy="99224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tx1"/>
              </a:solidFill>
              <a:latin typeface="Arial Black" panose="020B0A04020102020204" pitchFamily="34" charset="0"/>
            </a:rPr>
            <a:t>БЕСПЛАТНО</a:t>
          </a:r>
          <a:endParaRPr lang="ru-RU" sz="20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0" y="246085"/>
        <a:ext cx="3056134" cy="992247"/>
      </dsp:txXfrm>
    </dsp:sp>
    <dsp:sp modelId="{16E8AD0A-B165-4B3D-B15F-55B83B535849}">
      <dsp:nvSpPr>
        <dsp:cNvPr id="0" name=""/>
        <dsp:cNvSpPr/>
      </dsp:nvSpPr>
      <dsp:spPr>
        <a:xfrm rot="21577100">
          <a:off x="3405739" y="294159"/>
          <a:ext cx="741196" cy="866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21577100">
        <a:off x="3405739" y="294159"/>
        <a:ext cx="741196" cy="866146"/>
      </dsp:txXfrm>
    </dsp:sp>
    <dsp:sp modelId="{D5B5A167-E762-43DD-AC93-6FBB34F7E396}">
      <dsp:nvSpPr>
        <dsp:cNvPr id="0" name=""/>
        <dsp:cNvSpPr/>
      </dsp:nvSpPr>
      <dsp:spPr>
        <a:xfrm>
          <a:off x="4454586" y="144012"/>
          <a:ext cx="3269702" cy="113562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 Black" panose="020B0A04020102020204" pitchFamily="34" charset="0"/>
            </a:rPr>
            <a:t>Доставка транспортом Заказчика без договора</a:t>
          </a:r>
        </a:p>
      </dsp:txBody>
      <dsp:txXfrm>
        <a:off x="4454586" y="144012"/>
        <a:ext cx="3269702" cy="11356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EC7423-4368-45A1-B00A-084E50F14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C91DFD-41D8-4BC1-9FE6-9510736B3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E8768A-92D4-4E65-A604-130A2096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15E00D-6687-44E6-A595-1524D8FD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EC7800-0A01-4F0A-9DFF-C9D34D04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4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9E955C-EC75-4016-AD11-752475DE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E0E8CD-2861-49AB-B3CC-7D3B729D3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E2D9B3-009D-40D8-96A7-246DF8967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C4A84-62A5-4641-AE0C-69827248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81CB77-5F53-4BF6-82E1-88BE0D5C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00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B88CBE2-21F6-42FE-A9F1-338CA68E9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C6413AB-0A4E-48E9-AE8A-562424BF3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9E8059-BD24-4CAA-8B4B-85BAA404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8F2297-A5F2-4583-88E8-F85A635B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149131-AE94-4F03-979E-6177B198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70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C5288D-E110-4E17-B435-968F7143B99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C3FA1-4222-440A-A6FC-AC57FB3A0E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769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C5288D-E110-4E17-B435-968F7143B99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C3FA1-4222-440A-A6FC-AC57FB3A0E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70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0517E-FE45-49AD-8629-B2D9C187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7A2FDA-BD0F-46A3-A098-B4CDCD8F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6FE22A-1BF8-4CB1-9E88-68B1B769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A5D121-D40B-4C81-B418-3573711D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7A6BF3-CDD1-4256-944D-80088302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05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8E72F1-D8E0-4818-8500-DA357F7A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0FD4BFA-742A-4F82-9EEE-9AD3F0A49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FDA693-B4DA-449F-894C-84C10584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69AA71-B6AC-4E71-A21E-0D37FBB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E9F1F5-1651-4088-998E-76D8F89E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42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D64BFA-CBB3-4682-9826-5F0DEEBD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96336E-B313-465E-B0F4-D6F7B28E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950582-BB3E-4C84-8AE1-9493999AA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485A8B-0A71-4DD1-806F-75A5C4FA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138699-2C34-4CA7-AF23-6A4C0B83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5D8C83-8FDF-4709-9612-2D1892CC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76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98DFE3-AC14-41C4-B675-24ED2988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28D1B3-A1E6-42E3-873C-59EB94AE0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3B1DDD4-4A44-4D1A-B01F-8D20C04EB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465D15-3544-4D70-99F8-16774F3CB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EC50096-BCCB-41B0-B79F-CED5BD0E7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9592797-E4E9-4F42-B820-7829A130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68CCE78-F425-49D3-90A0-C7A66418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4E02C9F-438D-4E7E-ADA0-B45E8E8B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00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CE9BD8-E83A-43A4-B4DA-1F1D3175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AAAAE37-7732-4E51-894E-36DAB509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56D9F2-1EF3-4504-8C84-85D2A942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9D8A64C-1C67-4247-91B1-50604480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88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AF057D-2BB4-4FC3-98DF-ADCD8B6A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6883174-0E67-42A2-89D8-DC7CF0AD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B44AB63-FA3A-46B0-B8D9-1DF45706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3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CF05E7-FB94-44D3-AF55-C34A31FB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67937D-1F63-4F9D-B785-6E6408B6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1572E1-E845-4E5D-B959-E764A316B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77E8DC-AEAC-473E-A3EF-B34678EC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B6392A-20F3-455D-87AB-FF2FFF23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DBCE7D-956A-476C-A30B-4C0A0891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858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40649D-BFA4-4A7F-B23E-DEB2B4E3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2503D24-6F0D-4330-B742-6101FC645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9D959F-B702-4A0F-A15F-6C4882D0A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E91CA9-3142-46D3-A68D-48A8295C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4612F8-D7AC-42DE-9D51-785AD7C7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2EA453D-5FFB-47FC-8AF9-9C2B2FBD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58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0EFA85-A6DB-40C7-AAD4-3A9D4EC4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767E6B3-7C57-469B-A444-59D314539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849179-4BE9-4226-83EC-D5B816331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5D09-0CB2-41CE-B1DE-8736288A9916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6F8330-FF54-49AB-8C67-50344A1F2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48094C-1E0D-4612-8FE1-BBC0BF01D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F80E-979E-4F59-89E6-26A042017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0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288D-E110-4E17-B435-968F7143B998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C3FA1-4222-440A-A6FC-AC57FB3A0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93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vr.tatneft.ru/?lang=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8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arfenovaAA@tatneft.tatar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o.2gis.com/i6uv0" TargetMode="External"/><Relationship Id="rId5" Type="http://schemas.openxmlformats.org/officeDocument/2006/relationships/hyperlink" Target="https://2gis.ru/krasnoyarsk/search/56.150675,%2092.961644?m=92.853099,56.098056/10.58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52594BA-587E-4595-8EE4-18C87506A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30"/>
          <a:stretch/>
        </p:blipFill>
        <p:spPr>
          <a:xfrm>
            <a:off x="124718" y="0"/>
            <a:ext cx="12191999" cy="6858000"/>
          </a:xfrm>
          <a:prstGeom prst="rect">
            <a:avLst/>
          </a:prstGeom>
        </p:spPr>
      </p:pic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xmlns="" id="{EF3FB2AD-01DB-4815-B85E-D9F2E832B806}"/>
              </a:ext>
            </a:extLst>
          </p:cNvPr>
          <p:cNvSpPr/>
          <p:nvPr/>
        </p:nvSpPr>
        <p:spPr>
          <a:xfrm>
            <a:off x="5588508" y="1238577"/>
            <a:ext cx="1572049" cy="4380846"/>
          </a:xfrm>
          <a:prstGeom prst="chevron">
            <a:avLst>
              <a:gd name="adj" fmla="val 32635"/>
            </a:avLst>
          </a:prstGeom>
          <a:gradFill>
            <a:gsLst>
              <a:gs pos="0">
                <a:srgbClr val="27C393">
                  <a:alpha val="0"/>
                </a:srgbClr>
              </a:gs>
              <a:gs pos="100000">
                <a:srgbClr val="27C393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xmlns="" id="{9C69E817-A566-43D3-8CF3-297B4FC53F9B}"/>
              </a:ext>
            </a:extLst>
          </p:cNvPr>
          <p:cNvSpPr/>
          <p:nvPr/>
        </p:nvSpPr>
        <p:spPr>
          <a:xfrm>
            <a:off x="6841784" y="2127613"/>
            <a:ext cx="973912" cy="2602769"/>
          </a:xfrm>
          <a:prstGeom prst="chevron">
            <a:avLst>
              <a:gd name="adj" fmla="val 3098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E77073C8-E397-40DF-98A0-92008B6023A0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9B3A2AA-C7B1-4AE6-8043-5D1CC2DCEC84}"/>
              </a:ext>
            </a:extLst>
          </p:cNvPr>
          <p:cNvSpPr txBox="1"/>
          <p:nvPr/>
        </p:nvSpPr>
        <p:spPr>
          <a:xfrm>
            <a:off x="162386" y="1202945"/>
            <a:ext cx="5655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C39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Переработка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C39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C39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старых покрышек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 Красноярском крае,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г. Красноярск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C2CCE1-E4B3-41B3-8DCB-A6B858ECAAB8}"/>
              </a:ext>
            </a:extLst>
          </p:cNvPr>
          <p:cNvSpPr txBox="1"/>
          <p:nvPr/>
        </p:nvSpPr>
        <p:spPr>
          <a:xfrm>
            <a:off x="162386" y="3923189"/>
            <a:ext cx="399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Осуществляем сбор и покупку б/у шин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 целью дальнейшей утилизации.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Лицензия № Л020-00113-16/00153374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1269272-A514-4C3C-8243-71FE93F84671}"/>
              </a:ext>
            </a:extLst>
          </p:cNvPr>
          <p:cNvSpPr/>
          <p:nvPr/>
        </p:nvSpPr>
        <p:spPr>
          <a:xfrm>
            <a:off x="826293" y="3668065"/>
            <a:ext cx="4991176" cy="68031"/>
          </a:xfrm>
          <a:prstGeom prst="rect">
            <a:avLst/>
          </a:prstGeom>
          <a:gradFill flip="none" rotWithShape="1">
            <a:gsLst>
              <a:gs pos="89000">
                <a:schemeClr val="bg1">
                  <a:alpha val="13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B4A28CC-3897-48D2-86FB-517B08568E02}"/>
              </a:ext>
            </a:extLst>
          </p:cNvPr>
          <p:cNvSpPr txBox="1"/>
          <p:nvPr/>
        </p:nvSpPr>
        <p:spPr>
          <a:xfrm>
            <a:off x="162386" y="5565795"/>
            <a:ext cx="18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Нажми и смотри:</a:t>
            </a:r>
          </a:p>
        </p:txBody>
      </p:sp>
      <p:sp>
        <p:nvSpPr>
          <p:cNvPr id="33" name="Прямоугольник: скругленные углы 32">
            <a:hlinkClick r:id="rId3"/>
            <a:extLst>
              <a:ext uri="{FF2B5EF4-FFF2-40B4-BE49-F238E27FC236}">
                <a16:creationId xmlns:a16="http://schemas.microsoft.com/office/drawing/2014/main" xmlns="" id="{24AAD7F4-57B9-4892-BBB7-8A29E83542BE}"/>
              </a:ext>
            </a:extLst>
          </p:cNvPr>
          <p:cNvSpPr/>
          <p:nvPr/>
        </p:nvSpPr>
        <p:spPr>
          <a:xfrm>
            <a:off x="236267" y="5959437"/>
            <a:ext cx="1881477" cy="477701"/>
          </a:xfrm>
          <a:prstGeom prst="roundRect">
            <a:avLst>
              <a:gd name="adj" fmla="val 50000"/>
            </a:avLst>
          </a:prstGeom>
          <a:solidFill>
            <a:srgbClr val="27C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Сайт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959C4E0B-E1EB-4D09-94D1-4AE8BC2AD316}"/>
              </a:ext>
            </a:extLst>
          </p:cNvPr>
          <p:cNvSpPr/>
          <p:nvPr/>
        </p:nvSpPr>
        <p:spPr>
          <a:xfrm>
            <a:off x="124718" y="3618366"/>
            <a:ext cx="701575" cy="133915"/>
          </a:xfrm>
          <a:prstGeom prst="roundRect">
            <a:avLst>
              <a:gd name="adj" fmla="val 46455"/>
            </a:avLst>
          </a:prstGeom>
          <a:solidFill>
            <a:srgbClr val="27C39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BF679953-A4A3-4277-8FF9-87374DEB2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98000"/>
                    </a14:imgEffect>
                    <a14:imgEffect>
                      <a14:saturation sat="362000"/>
                    </a14:imgEffect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039" y="5638105"/>
            <a:ext cx="767432" cy="7674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8" y="176793"/>
            <a:ext cx="2781038" cy="10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140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06" y="305567"/>
            <a:ext cx="3435928" cy="6108317"/>
          </a:xfrm>
          <a:prstGeom prst="rect">
            <a:avLst/>
          </a:prstGeom>
        </p:spPr>
      </p:pic>
      <p:sp>
        <p:nvSpPr>
          <p:cNvPr id="9" name="Полилиния: фигура 3">
            <a:extLst>
              <a:ext uri="{FF2B5EF4-FFF2-40B4-BE49-F238E27FC236}">
                <a16:creationId xmlns:a16="http://schemas.microsoft.com/office/drawing/2014/main" xmlns="" id="{2E42AF29-D514-46E5-B13E-0ED230C39470}"/>
              </a:ext>
            </a:extLst>
          </p:cNvPr>
          <p:cNvSpPr/>
          <p:nvPr/>
        </p:nvSpPr>
        <p:spPr>
          <a:xfrm>
            <a:off x="73533" y="-1"/>
            <a:ext cx="2960612" cy="6719455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4000">
                <a:schemeClr val="bg1">
                  <a:alpha val="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C393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520C771C-96AA-48E0-ABDF-76C1B890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092" y="759591"/>
            <a:ext cx="8179375" cy="86863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ТАРИФЫ на услугу утилизации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F10EC78-6C43-4F9D-A945-0369C95BD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4111" y="-83061"/>
            <a:ext cx="1864356" cy="687913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4AA47D8-3A60-4EA2-9F8C-418B8AD1629F}"/>
              </a:ext>
            </a:extLst>
          </p:cNvPr>
          <p:cNvCxnSpPr>
            <a:cxnSpLocks/>
          </p:cNvCxnSpPr>
          <p:nvPr/>
        </p:nvCxnSpPr>
        <p:spPr>
          <a:xfrm>
            <a:off x="3939092" y="774438"/>
            <a:ext cx="631501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xmlns="" id="{380D4955-A6DB-47B4-8158-0058CB3AB0A4}"/>
              </a:ext>
            </a:extLst>
          </p:cNvPr>
          <p:cNvGraphicFramePr/>
          <p:nvPr/>
        </p:nvGraphicFramePr>
        <p:xfrm>
          <a:off x="3939092" y="4659841"/>
          <a:ext cx="7724289" cy="143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xmlns="" id="{D8AA4819-C0DD-494E-A3FD-0F90657F25CC}"/>
              </a:ext>
            </a:extLst>
          </p:cNvPr>
          <p:cNvGraphicFramePr/>
          <p:nvPr/>
        </p:nvGraphicFramePr>
        <p:xfrm>
          <a:off x="3939091" y="3087434"/>
          <a:ext cx="7724289" cy="143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>
            <a:extLst>
              <a:ext uri="{FF2B5EF4-FFF2-40B4-BE49-F238E27FC236}">
                <a16:creationId xmlns:a16="http://schemas.microsoft.com/office/drawing/2014/main" xmlns="" id="{2B32529A-8414-4BF9-A074-FADB8335376B}"/>
              </a:ext>
            </a:extLst>
          </p:cNvPr>
          <p:cNvGraphicFramePr/>
          <p:nvPr/>
        </p:nvGraphicFramePr>
        <p:xfrm>
          <a:off x="3939092" y="1638214"/>
          <a:ext cx="7724289" cy="143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xmlns="" val="109762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CE1ED3-08C2-40AF-9FAB-F946703B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9575"/>
            <a:ext cx="9858375" cy="767286"/>
          </a:xfrm>
        </p:spPr>
        <p:txBody>
          <a:bodyPr>
            <a:norm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Организация сбора б/у шин от населения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69104C-E3B7-41B8-B173-38F7C7B70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1920" y="-20107"/>
            <a:ext cx="1864356" cy="68791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52433EA-3C7D-4345-BFD3-9AEF077FA4B6}"/>
              </a:ext>
            </a:extLst>
          </p:cNvPr>
          <p:cNvCxnSpPr>
            <a:cxnSpLocks/>
          </p:cNvCxnSpPr>
          <p:nvPr/>
        </p:nvCxnSpPr>
        <p:spPr>
          <a:xfrm>
            <a:off x="276224" y="323850"/>
            <a:ext cx="92868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8CCD37-ADD3-4BA8-8EC1-0826E281A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5100" y="1421328"/>
            <a:ext cx="4890075" cy="4890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F20F13-87C6-43B3-A836-DA67D3993AE7}"/>
              </a:ext>
            </a:extLst>
          </p:cNvPr>
          <p:cNvSpPr txBox="1"/>
          <p:nvPr/>
        </p:nvSpPr>
        <p:spPr>
          <a:xfrm>
            <a:off x="1001808" y="1887591"/>
            <a:ext cx="551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Пункты сбора б/у шин на АЗС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организованных площадках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A2AB8B-6942-4489-B484-3CA1FF07223C}"/>
              </a:ext>
            </a:extLst>
          </p:cNvPr>
          <p:cNvSpPr txBox="1"/>
          <p:nvPr/>
        </p:nvSpPr>
        <p:spPr>
          <a:xfrm>
            <a:off x="1001808" y="3308931"/>
            <a:ext cx="5404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сезонных акций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сбору б/у шин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D3FD3E-F94B-4352-A239-5D2AF2C1FE13}"/>
              </a:ext>
            </a:extLst>
          </p:cNvPr>
          <p:cNvSpPr txBox="1"/>
          <p:nvPr/>
        </p:nvSpPr>
        <p:spPr>
          <a:xfrm>
            <a:off x="1001808" y="4637654"/>
            <a:ext cx="5404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населения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9652CF9-05C0-4371-83E9-3FA338C9A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1819592"/>
            <a:ext cx="866774" cy="8667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D794A7-9C22-48E8-BF40-3257A093F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242" y="3184960"/>
            <a:ext cx="866774" cy="8667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36224E2-A5BB-4238-9EC4-6ECE85896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4423148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08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C62F17-2C19-4AD7-92FF-E9FAFBE27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53" y="412059"/>
            <a:ext cx="8324850" cy="918287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Система сбора б/у шин от населения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26C2C58-8701-42BB-8BF5-563EE33CE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510" y="2415419"/>
            <a:ext cx="3657600" cy="37074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215F42-EAD0-4D04-BFF2-BF5BFA481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086" y="1460873"/>
            <a:ext cx="3679572" cy="2808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384F2F-B597-4227-8ED4-61C67C464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111" y="1330346"/>
            <a:ext cx="4973889" cy="4572768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B9191127-6FD9-4C4C-A679-84889A7A9E02}"/>
              </a:ext>
            </a:extLst>
          </p:cNvPr>
          <p:cNvCxnSpPr>
            <a:cxnSpLocks/>
          </p:cNvCxnSpPr>
          <p:nvPr/>
        </p:nvCxnSpPr>
        <p:spPr>
          <a:xfrm>
            <a:off x="2133599" y="451444"/>
            <a:ext cx="791527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027E24C-227C-4C6E-A83A-365D46276DF5}"/>
              </a:ext>
            </a:extLst>
          </p:cNvPr>
          <p:cNvSpPr txBox="1"/>
          <p:nvPr/>
        </p:nvSpPr>
        <p:spPr>
          <a:xfrm>
            <a:off x="11846" y="4208815"/>
            <a:ext cx="28648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СПЕЦ. ОГРАЖДЕНИЕ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3d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забор)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FC6497-2D7B-4BA5-9B6F-6B3940212CF2}"/>
              </a:ext>
            </a:extLst>
          </p:cNvPr>
          <p:cNvSpPr txBox="1"/>
          <p:nvPr/>
        </p:nvSpPr>
        <p:spPr>
          <a:xfrm>
            <a:off x="4519896" y="6210300"/>
            <a:ext cx="17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Контейнер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73A7FD5-8384-4620-8A3F-B34A3CC1F633}"/>
              </a:ext>
            </a:extLst>
          </p:cNvPr>
          <p:cNvSpPr txBox="1"/>
          <p:nvPr/>
        </p:nvSpPr>
        <p:spPr>
          <a:xfrm>
            <a:off x="9182100" y="5648325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Стеллаж 4,6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Стеллаж 6,2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A6BBAEE-C378-4378-9FD5-DEDF4C7F7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3"/>
            <a:ext cx="1485900" cy="5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17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9009478-D635-48D4-A1D1-A0B2EA54F2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"/>
          <a:ext cx="12192000" cy="207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AF6715-25BF-4333-B389-BE3E4A8C0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4793"/>
            <a:ext cx="1462110" cy="539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A6A867-3345-4C98-AE9B-C9FC3800A9C7}"/>
              </a:ext>
            </a:extLst>
          </p:cNvPr>
          <p:cNvSpPr txBox="1"/>
          <p:nvPr/>
        </p:nvSpPr>
        <p:spPr>
          <a:xfrm>
            <a:off x="395494" y="1582837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Сделаем Красноярск чище!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xmlns="" id="{AB6B3D8B-F7F2-49C4-9DBC-0CCC9AD440B6}"/>
              </a:ext>
            </a:extLst>
          </p:cNvPr>
          <p:cNvSpPr/>
          <p:nvPr/>
        </p:nvSpPr>
        <p:spPr>
          <a:xfrm>
            <a:off x="5026325" y="4032654"/>
            <a:ext cx="1069675" cy="88578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1FB4024-3ECD-4D8C-AD1B-F601D6E2DA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875" y="2048738"/>
            <a:ext cx="3565328" cy="4809262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D71E055B-B274-465F-A9FE-7649C31B6BB5}"/>
              </a:ext>
            </a:extLst>
          </p:cNvPr>
          <p:cNvGraphicFramePr/>
          <p:nvPr/>
        </p:nvGraphicFramePr>
        <p:xfrm>
          <a:off x="-1360801" y="2074333"/>
          <a:ext cx="8136466" cy="483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3F2316A-77EC-45DC-8E7D-5C6FA45278F0}"/>
              </a:ext>
            </a:extLst>
          </p:cNvPr>
          <p:cNvSpPr/>
          <p:nvPr/>
        </p:nvSpPr>
        <p:spPr>
          <a:xfrm>
            <a:off x="8855273" y="-144793"/>
            <a:ext cx="3793927" cy="3455260"/>
          </a:xfrm>
          <a:prstGeom prst="ellipse">
            <a:avLst/>
          </a:prstGeom>
          <a:blipFill>
            <a:blip r:embed="rId14" cstate="print"/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360657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D8E49622-AA06-48D8-B3ED-AF4E1EB2AA3A}"/>
              </a:ext>
            </a:extLst>
          </p:cNvPr>
          <p:cNvSpPr/>
          <p:nvPr/>
        </p:nvSpPr>
        <p:spPr>
          <a:xfrm>
            <a:off x="5859735" y="3600016"/>
            <a:ext cx="9296400" cy="1975284"/>
          </a:xfrm>
          <a:prstGeom prst="roundRect">
            <a:avLst/>
          </a:prstGeom>
          <a:solidFill>
            <a:srgbClr val="008E5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2E42AF29-D514-46E5-B13E-0ED230C39470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4000">
                <a:schemeClr val="bg1">
                  <a:alpha val="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39D25E7-5953-4526-B3F8-33FCB67FA77A}"/>
              </a:ext>
            </a:extLst>
          </p:cNvPr>
          <p:cNvSpPr txBox="1"/>
          <p:nvPr/>
        </p:nvSpPr>
        <p:spPr>
          <a:xfrm>
            <a:off x="86352" y="1051426"/>
            <a:ext cx="4201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УЩЕРБ ДЛЯ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ЭКОЛОГИИ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9C46F9-BEA3-431C-AF05-C605BFDEE5AA}"/>
              </a:ext>
            </a:extLst>
          </p:cNvPr>
          <p:cNvSpPr txBox="1"/>
          <p:nvPr/>
        </p:nvSpPr>
        <p:spPr>
          <a:xfrm>
            <a:off x="86352" y="2554089"/>
            <a:ext cx="51459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 статистике ежегодно в России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образовывается более 800 000 тонн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изношенных шин.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Половина из них отправляется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на несанкционированные свалки.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Срок разложения покрышки в земле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составляет более 100 лет.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6D43F5-BCAF-429D-8E85-AE115F5308EC}"/>
              </a:ext>
            </a:extLst>
          </p:cNvPr>
          <p:cNvSpPr txBox="1"/>
          <p:nvPr/>
        </p:nvSpPr>
        <p:spPr>
          <a:xfrm>
            <a:off x="155235" y="4816947"/>
            <a:ext cx="4975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" panose="020B0604020202020204" pitchFamily="34" charset="0"/>
              </a:rPr>
              <a:t>Сдавайте старые покрышки и будьте уверены, что они будут правильно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" panose="020B0604020202020204" pitchFamily="34" charset="0"/>
              </a:rPr>
              <a:t>утилизированы!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66EC0B-3D70-4877-8F32-BF8650200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2351" y="1038485"/>
            <a:ext cx="5675086" cy="3546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48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CAC654-E0E1-4394-9865-0F1B7728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0625" y="98862"/>
            <a:ext cx="2452747" cy="1320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943E40-5885-4F93-9E1A-677D2172CF68}"/>
              </a:ext>
            </a:extLst>
          </p:cNvPr>
          <p:cNvSpPr txBox="1"/>
          <p:nvPr/>
        </p:nvSpPr>
        <p:spPr>
          <a:xfrm>
            <a:off x="304800" y="846124"/>
            <a:ext cx="673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КОНТАКТНАЯ ИНФОРМАЦИЯ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B5E77E-596F-4431-A92E-4461F6A50F94}"/>
              </a:ext>
            </a:extLst>
          </p:cNvPr>
          <p:cNvSpPr txBox="1"/>
          <p:nvPr/>
        </p:nvSpPr>
        <p:spPr>
          <a:xfrm>
            <a:off x="304800" y="1307789"/>
            <a:ext cx="11502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M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Парфенова Анна Андреевна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Эл. почта: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  <a:hlinkClick r:id="rId3"/>
              </a:rPr>
              <a:t>ParfenovaAA@tatneft.tatar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Контактный телефон :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8-917-914-05-95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-161645"/>
            <a:ext cx="1864356" cy="687913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D63F3CE6-3556-407F-8648-68C2368047B7}"/>
              </a:ext>
            </a:extLst>
          </p:cNvPr>
          <p:cNvCxnSpPr/>
          <p:nvPr/>
        </p:nvCxnSpPr>
        <p:spPr>
          <a:xfrm>
            <a:off x="304800" y="1310653"/>
            <a:ext cx="5267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276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7C3015-4CB8-46DB-B882-E17BFC50CD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664" y="1846263"/>
            <a:ext cx="11796672" cy="3076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1B2BB0-24F5-4712-9EEF-13B64ABB5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357" y="3750624"/>
            <a:ext cx="4869393" cy="3218279"/>
          </a:xfrm>
          <a:prstGeom prst="rect">
            <a:avLst/>
          </a:prstGeom>
          <a:solidFill>
            <a:schemeClr val="bg1"/>
          </a:solidFill>
          <a:effectLst>
            <a:reflection endPos="0" dist="50800" dir="5400000" sy="-100000" algn="bl" rotWithShape="0"/>
            <a:softEdge rad="127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5BEE90-EA76-4E93-ADA1-582E8A1E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532" y="654050"/>
            <a:ext cx="10515600" cy="1325563"/>
          </a:xfrm>
        </p:spPr>
        <p:txBody>
          <a:bodyPr/>
          <a:lstStyle/>
          <a:p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Medium" panose="00000600000000000000" pitchFamily="2" charset="-52"/>
                <a:ea typeface="+mj-ea"/>
                <a:cs typeface="Times New Roman" panose="02020603050405020304" pitchFamily="18" charset="0"/>
              </a:rPr>
              <a:t>ПРОЕКТ «ЗЕЛЕНАЯ ШИНА»  </a:t>
            </a:r>
            <a:r>
              <a:rPr kumimoji="0" lang="ru-RU" alt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A9B69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alt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A9B69"/>
                </a:solidFill>
                <a:effectLst/>
                <a:uLnTx/>
                <a:uFillTx/>
                <a:latin typeface="Montserrat Medium" panose="00000600000000000000" pitchFamily="2" charset="-52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C889EF75-F8E7-4E4F-881F-D517A5F959BA}"/>
              </a:ext>
            </a:extLst>
          </p:cNvPr>
          <p:cNvCxnSpPr/>
          <p:nvPr/>
        </p:nvCxnSpPr>
        <p:spPr>
          <a:xfrm>
            <a:off x="2150532" y="1409686"/>
            <a:ext cx="4932000" cy="0"/>
          </a:xfrm>
          <a:prstGeom prst="line">
            <a:avLst/>
          </a:prstGeom>
          <a:ln w="31750">
            <a:solidFill>
              <a:srgbClr val="27C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AAA9BB-4FAA-4846-9D79-CC695BF53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176" y="75252"/>
            <a:ext cx="1864356" cy="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29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FD856-7ECD-4AFD-9607-C7A79DFC1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7" r="2022" b="3035"/>
          <a:stretch/>
        </p:blipFill>
        <p:spPr>
          <a:xfrm>
            <a:off x="2732215" y="842776"/>
            <a:ext cx="9459785" cy="5418666"/>
          </a:xfrm>
          <a:prstGeom prst="rect">
            <a:avLst/>
          </a:prstGeom>
        </p:spPr>
      </p:pic>
      <p:sp>
        <p:nvSpPr>
          <p:cNvPr id="11" name="Полилиния: фигура 3">
            <a:extLst>
              <a:ext uri="{FF2B5EF4-FFF2-40B4-BE49-F238E27FC236}">
                <a16:creationId xmlns:a16="http://schemas.microsoft.com/office/drawing/2014/main" xmlns="" id="{F942AEFB-3DEC-4AFA-B036-32E039BF0315}"/>
              </a:ext>
            </a:extLst>
          </p:cNvPr>
          <p:cNvSpPr/>
          <p:nvPr/>
        </p:nvSpPr>
        <p:spPr>
          <a:xfrm>
            <a:off x="0" y="0"/>
            <a:ext cx="1177890" cy="6611781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4000">
                <a:schemeClr val="bg1">
                  <a:alpha val="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C393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890" y="386971"/>
            <a:ext cx="7539559" cy="3183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Список городов присутствия УВР ПАО «Татнефть»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BA3EEC3-29CF-48D1-8B64-8FD73386D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7950" y="49859"/>
            <a:ext cx="1571625" cy="486768"/>
          </a:xfrm>
          <a:prstGeom prst="rect">
            <a:avLst/>
          </a:prstGeom>
        </p:spPr>
      </p:pic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xmlns="" id="{C02EEC15-03F5-41CB-BC74-0B106CD080C1}"/>
              </a:ext>
            </a:extLst>
          </p:cNvPr>
          <p:cNvSpPr/>
          <p:nvPr/>
        </p:nvSpPr>
        <p:spPr>
          <a:xfrm>
            <a:off x="587842" y="527555"/>
            <a:ext cx="421662" cy="682773"/>
          </a:xfrm>
          <a:prstGeom prst="chevron">
            <a:avLst>
              <a:gd name="adj" fmla="val 32635"/>
            </a:avLst>
          </a:prstGeom>
          <a:gradFill>
            <a:gsLst>
              <a:gs pos="0">
                <a:srgbClr val="27C393">
                  <a:alpha val="0"/>
                </a:srgbClr>
              </a:gs>
              <a:gs pos="100000">
                <a:srgbClr val="27C393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xmlns="" id="{39DDB67D-5ECA-4223-8C4E-A200BA6AE114}"/>
              </a:ext>
            </a:extLst>
          </p:cNvPr>
          <p:cNvSpPr/>
          <p:nvPr/>
        </p:nvSpPr>
        <p:spPr>
          <a:xfrm>
            <a:off x="152425" y="414003"/>
            <a:ext cx="169455" cy="1096323"/>
          </a:xfrm>
          <a:prstGeom prst="chevron">
            <a:avLst>
              <a:gd name="adj" fmla="val 3098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C6A302-EB54-48D0-968B-0EC5B5548730}"/>
              </a:ext>
            </a:extLst>
          </p:cNvPr>
          <p:cNvSpPr txBox="1"/>
          <p:nvPr/>
        </p:nvSpPr>
        <p:spPr>
          <a:xfrm>
            <a:off x="484925" y="1725966"/>
            <a:ext cx="266402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Волгоград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Воронеж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Екатеринбург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 Зерноград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5. Кемерово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6. Красноярск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7. Лениногорск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8. Нижнекамск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9. Нижний Новгород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10. Новосибирск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11. Омск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12. Орехово-Зуево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13. Пермь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14. Подольск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15. Самара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16. 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17. Челябинск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642E875D-C2B9-49A2-A58B-7D5C4100758B}"/>
              </a:ext>
            </a:extLst>
          </p:cNvPr>
          <p:cNvCxnSpPr/>
          <p:nvPr/>
        </p:nvCxnSpPr>
        <p:spPr>
          <a:xfrm>
            <a:off x="1177890" y="246219"/>
            <a:ext cx="4932000" cy="0"/>
          </a:xfrm>
          <a:prstGeom prst="line">
            <a:avLst/>
          </a:prstGeom>
          <a:ln w="31750">
            <a:solidFill>
              <a:srgbClr val="27C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976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3">
            <a:extLst>
              <a:ext uri="{FF2B5EF4-FFF2-40B4-BE49-F238E27FC236}">
                <a16:creationId xmlns:a16="http://schemas.microsoft.com/office/drawing/2014/main" xmlns="" id="{2E42AF29-D514-46E5-B13E-0ED230C39470}"/>
              </a:ext>
            </a:extLst>
          </p:cNvPr>
          <p:cNvSpPr/>
          <p:nvPr/>
        </p:nvSpPr>
        <p:spPr>
          <a:xfrm>
            <a:off x="0" y="33181"/>
            <a:ext cx="6095999" cy="6858000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4000">
                <a:schemeClr val="bg1">
                  <a:alpha val="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C393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63" y="2083822"/>
            <a:ext cx="5224494" cy="64283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Красноярский край,</a:t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2000" b="1" dirty="0" err="1">
                <a:latin typeface="Arial MT"/>
                <a:ea typeface="Arial MT"/>
                <a:cs typeface="Times New Roman" panose="02020603050405020304" pitchFamily="18" charset="0"/>
              </a:rPr>
              <a:t>Емельяновский</a:t>
            </a: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 район,</a:t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2000" b="1" dirty="0" err="1">
                <a:latin typeface="Arial MT"/>
                <a:ea typeface="Arial MT"/>
                <a:cs typeface="Times New Roman" panose="02020603050405020304" pitchFamily="18" charset="0"/>
              </a:rPr>
              <a:t>п.Сухая</a:t>
            </a: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 Балка, </a:t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15-й км автодороги Красноярск-Енисейск,  строение 8 </a:t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(ориентир – магазин «</a:t>
            </a:r>
            <a:r>
              <a:rPr lang="ru-RU" sz="2000" b="1" dirty="0" err="1">
                <a:latin typeface="Arial MT"/>
                <a:ea typeface="Arial MT"/>
                <a:cs typeface="Times New Roman" panose="02020603050405020304" pitchFamily="18" charset="0"/>
              </a:rPr>
              <a:t>Гриффин</a:t>
            </a: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>»)</a:t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r>
              <a:rPr lang="ru-RU" sz="1800" b="1" dirty="0">
                <a:latin typeface="Arial MT"/>
                <a:ea typeface="Arial MT"/>
                <a:cs typeface="Times New Roman" panose="02020603050405020304" pitchFamily="18" charset="0"/>
              </a:rPr>
              <a:t>кадастровый номер: 24:11:0330108:1336</a:t>
            </a:r>
            <a:br>
              <a:rPr lang="ru-RU" sz="1800" b="1" dirty="0">
                <a:latin typeface="Arial MT"/>
                <a:ea typeface="Arial MT"/>
                <a:cs typeface="Times New Roman" panose="02020603050405020304" pitchFamily="18" charset="0"/>
              </a:rPr>
            </a:b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8349" t="38015" r="27191" b="11492"/>
          <a:stretch/>
        </p:blipFill>
        <p:spPr>
          <a:xfrm>
            <a:off x="6209336" y="983132"/>
            <a:ext cx="5612014" cy="49580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  <p:sp>
        <p:nvSpPr>
          <p:cNvPr id="9" name="Блок-схема: узел 8"/>
          <p:cNvSpPr/>
          <p:nvPr/>
        </p:nvSpPr>
        <p:spPr>
          <a:xfrm>
            <a:off x="9254835" y="1385454"/>
            <a:ext cx="379495" cy="3475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9309" y="191040"/>
            <a:ext cx="490450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МЕСТОРАСПОЛОЖЕНИЕ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7" y="3713640"/>
            <a:ext cx="4606367" cy="3069711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5209309" y="1975991"/>
            <a:ext cx="1000027" cy="5316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10">
            <a:hlinkClick r:id="rId5"/>
            <a:extLst>
              <a:ext uri="{FF2B5EF4-FFF2-40B4-BE49-F238E27FC236}">
                <a16:creationId xmlns:a16="http://schemas.microsoft.com/office/drawing/2014/main" xmlns="" id="{37CA02BD-948E-4B66-A852-C2C5B5C6FD83}"/>
              </a:ext>
            </a:extLst>
          </p:cNvPr>
          <p:cNvSpPr/>
          <p:nvPr/>
        </p:nvSpPr>
        <p:spPr>
          <a:xfrm>
            <a:off x="5570382" y="6134240"/>
            <a:ext cx="3343361" cy="477701"/>
          </a:xfrm>
          <a:prstGeom prst="roundRect">
            <a:avLst>
              <a:gd name="adj" fmla="val 50000"/>
            </a:avLst>
          </a:prstGeom>
          <a:solidFill>
            <a:srgbClr val="27C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Маршрут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4835" y="618128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https://go.2gis.com/i6uv0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1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2E42AF29-D514-46E5-B13E-0ED230C39470}"/>
              </a:ext>
            </a:extLst>
          </p:cNvPr>
          <p:cNvSpPr/>
          <p:nvPr/>
        </p:nvSpPr>
        <p:spPr>
          <a:xfrm>
            <a:off x="0" y="91532"/>
            <a:ext cx="6095999" cy="6858000"/>
          </a:xfrm>
          <a:custGeom>
            <a:avLst/>
            <a:gdLst>
              <a:gd name="connsiteX0" fmla="*/ 0 w 6391179"/>
              <a:gd name="connsiteY0" fmla="*/ 0 h 6858000"/>
              <a:gd name="connsiteX1" fmla="*/ 5544152 w 6391179"/>
              <a:gd name="connsiteY1" fmla="*/ 0 h 6858000"/>
              <a:gd name="connsiteX2" fmla="*/ 6391179 w 6391179"/>
              <a:gd name="connsiteY2" fmla="*/ 3429000 h 6858000"/>
              <a:gd name="connsiteX3" fmla="*/ 5544152 w 6391179"/>
              <a:gd name="connsiteY3" fmla="*/ 6858000 h 6858000"/>
              <a:gd name="connsiteX4" fmla="*/ 0 w 6391179"/>
              <a:gd name="connsiteY4" fmla="*/ 6858000 h 6858000"/>
              <a:gd name="connsiteX5" fmla="*/ 0 w 639117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179" h="6858000">
                <a:moveTo>
                  <a:pt x="0" y="0"/>
                </a:moveTo>
                <a:lnTo>
                  <a:pt x="5544152" y="0"/>
                </a:lnTo>
                <a:lnTo>
                  <a:pt x="6391179" y="3429000"/>
                </a:lnTo>
                <a:lnTo>
                  <a:pt x="55441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4000">
                <a:schemeClr val="bg1">
                  <a:alpha val="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C393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39D25E7-5953-4526-B3F8-33FCB67FA77A}"/>
              </a:ext>
            </a:extLst>
          </p:cNvPr>
          <p:cNvSpPr txBox="1"/>
          <p:nvPr/>
        </p:nvSpPr>
        <p:spPr>
          <a:xfrm>
            <a:off x="227816" y="1538426"/>
            <a:ext cx="2610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ГОД ЗАПУСКА УЧАСТКА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F89E52-6EE9-4748-8BFD-795645C6E68A}"/>
              </a:ext>
            </a:extLst>
          </p:cNvPr>
          <p:cNvSpPr txBox="1"/>
          <p:nvPr/>
        </p:nvSpPr>
        <p:spPr>
          <a:xfrm>
            <a:off x="236267" y="3261518"/>
            <a:ext cx="415851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ТОНН ЕЖЕДНЕВНЫЙ ОБЪЕМ ПЕРЕРАБОТКИ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949AABA-5507-4201-A57A-7D5A8BBB84FC}"/>
              </a:ext>
            </a:extLst>
          </p:cNvPr>
          <p:cNvSpPr txBox="1"/>
          <p:nvPr/>
        </p:nvSpPr>
        <p:spPr>
          <a:xfrm>
            <a:off x="227816" y="2153979"/>
            <a:ext cx="436369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4 000 000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ПОКРЫШЕК ПЕРЕРАБАТЫВАЕТСЯ В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6311" y="294302"/>
            <a:ext cx="7333753" cy="64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20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0ADECE-A379-4EE2-8055-9993C672555A}"/>
              </a:ext>
            </a:extLst>
          </p:cNvPr>
          <p:cNvSpPr txBox="1"/>
          <p:nvPr/>
        </p:nvSpPr>
        <p:spPr>
          <a:xfrm>
            <a:off x="1248791" y="4311732"/>
            <a:ext cx="5812409" cy="2215991"/>
          </a:xfrm>
          <a:prstGeom prst="rect">
            <a:avLst/>
          </a:prstGeom>
          <a:noFill/>
          <a:ln w="19050">
            <a:solidFill>
              <a:srgbClr val="D53033"/>
            </a:solidFill>
          </a:ln>
        </p:spPr>
        <p:txBody>
          <a:bodyPr wrap="square">
            <a:spAutoFit/>
          </a:bodyPr>
          <a:lstStyle/>
          <a:p>
            <a:pPr marL="285753" marR="0" lvl="0" indent="-28575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физических лиц —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2 000 рублей;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D53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3" marR="0" lvl="0" indent="-28575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индивидуальных предпринимателей —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50 000 рублей или полное приостановление рабочего процесса до 90 дней;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D53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3" marR="0" lvl="0" indent="-28575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должностных лиц, осуществляющих представительную власть в государственных учреждениях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 до 30 000 рублей;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D53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для юридических лиц —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250 000 рублей или полное приостановление рабочего процесса до 90 дней.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2E1F489-94E8-4CD8-BEF1-5ED31B599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20" y="4074314"/>
            <a:ext cx="1289195" cy="644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F7D215-6522-47B2-83D5-CC7C397188F7}"/>
              </a:ext>
            </a:extLst>
          </p:cNvPr>
          <p:cNvSpPr txBox="1"/>
          <p:nvPr/>
        </p:nvSpPr>
        <p:spPr>
          <a:xfrm>
            <a:off x="82405" y="105600"/>
            <a:ext cx="4472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Лицензия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7DA2C7-D44F-41E3-A167-0A6C95B0F8B9}"/>
              </a:ext>
            </a:extLst>
          </p:cNvPr>
          <p:cNvSpPr txBox="1"/>
          <p:nvPr/>
        </p:nvSpPr>
        <p:spPr>
          <a:xfrm>
            <a:off x="156834" y="1485560"/>
            <a:ext cx="610385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сдавать покрышки на утилизацию?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3C3827-81F6-4E0D-BBCF-F1FF434F3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11" y="2888531"/>
            <a:ext cx="842750" cy="84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9DAEEF-E02A-4E63-B245-26523E6E9BF6}"/>
              </a:ext>
            </a:extLst>
          </p:cNvPr>
          <p:cNvSpPr txBox="1"/>
          <p:nvPr/>
        </p:nvSpPr>
        <p:spPr>
          <a:xfrm>
            <a:off x="1220483" y="2710757"/>
            <a:ext cx="6100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ФЗ № 89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E07E5D-A1CA-463A-8BE1-EA9FE47D8A0F}"/>
              </a:ext>
            </a:extLst>
          </p:cNvPr>
          <p:cNvSpPr txBox="1"/>
          <p:nvPr/>
        </p:nvSpPr>
        <p:spPr>
          <a:xfrm>
            <a:off x="1248791" y="3013672"/>
            <a:ext cx="6100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статья 8.2 Кодекса РФ об административных правонарушениях "Несоблюдение требований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области охраны окружающей среды при обращении с отходами производства и потребления".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E9F3CB-25E1-4A38-AB94-7E89594FB198}"/>
              </a:ext>
            </a:extLst>
          </p:cNvPr>
          <p:cNvSpPr txBox="1"/>
          <p:nvPr/>
        </p:nvSpPr>
        <p:spPr>
          <a:xfrm>
            <a:off x="87785" y="546929"/>
            <a:ext cx="7096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Л020-00113-16/00153374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ведутся работы по расширению лицензии на адрес Красноярского завода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C12480-268B-4BC8-BD5B-11A3424FD429}"/>
              </a:ext>
            </a:extLst>
          </p:cNvPr>
          <p:cNvSpPr txBox="1"/>
          <p:nvPr/>
        </p:nvSpPr>
        <p:spPr>
          <a:xfrm>
            <a:off x="160458" y="1999723"/>
            <a:ext cx="6100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Б/у шины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 опасности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66167B35-9341-47F3-B5F9-114DC64398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4108" y="105599"/>
          <a:ext cx="4742755" cy="6711037"/>
        </p:xfrm>
        <a:graphic>
          <a:graphicData uri="http://schemas.openxmlformats.org/presentationml/2006/ole">
            <p:oleObj spid="_x0000_s1026" name="Acrobat Document" r:id="rId5" imgW="5879160" imgH="8307720" progId="Acrobat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223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769F70CB-7DBC-4036-B0E8-9A532D07D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24" t="18246" r="37632" b="8492"/>
          <a:stretch/>
        </p:blipFill>
        <p:spPr>
          <a:xfrm>
            <a:off x="433634" y="5147267"/>
            <a:ext cx="1472222" cy="1169399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2FF773E0-9D43-4284-85D6-6EDDBBC20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058" t="22963" r="47664" b="18223"/>
          <a:stretch/>
        </p:blipFill>
        <p:spPr>
          <a:xfrm>
            <a:off x="2837624" y="2372442"/>
            <a:ext cx="1346059" cy="1574800"/>
          </a:xfrm>
          <a:prstGeom prst="rect">
            <a:avLst/>
          </a:prstGeom>
          <a:gradFill flip="none" rotWithShape="1">
            <a:gsLst>
              <a:gs pos="5000">
                <a:schemeClr val="bg1"/>
              </a:gs>
              <a:gs pos="74000">
                <a:srgbClr val="4FB18E">
                  <a:alpha val="62000"/>
                </a:srgbClr>
              </a:gs>
              <a:gs pos="83000">
                <a:srgbClr val="7CC4A3">
                  <a:alpha val="34000"/>
                </a:srgbClr>
              </a:gs>
              <a:gs pos="100000">
                <a:srgbClr val="008E5B">
                  <a:alpha val="11000"/>
                </a:srgbClr>
              </a:gs>
            </a:gsLst>
            <a:lin ang="0" scaled="1"/>
            <a:tileRect/>
          </a:gradFill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03C53A60-8FA2-4F3B-8DB6-D1598E3ECAB4}"/>
              </a:ext>
            </a:extLst>
          </p:cNvPr>
          <p:cNvGrpSpPr/>
          <p:nvPr/>
        </p:nvGrpSpPr>
        <p:grpSpPr>
          <a:xfrm rot="19003806">
            <a:off x="2512625" y="4711286"/>
            <a:ext cx="2000040" cy="2027655"/>
            <a:chOff x="2266774" y="3686940"/>
            <a:chExt cx="1290723" cy="1290723"/>
          </a:xfrm>
          <a:solidFill>
            <a:schemeClr val="bg1"/>
          </a:solidFill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xmlns="" id="{18C750CF-C0B8-42D0-B70B-C5341202EE7B}"/>
                </a:ext>
              </a:extLst>
            </p:cNvPr>
            <p:cNvSpPr/>
            <p:nvPr/>
          </p:nvSpPr>
          <p:spPr>
            <a:xfrm rot="2622005">
              <a:off x="2266774" y="3686940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xmlns="" id="{26CD8E49-62D0-4925-A8F0-6D68E1EA600A}"/>
                </a:ext>
              </a:extLst>
            </p:cNvPr>
            <p:cNvSpPr/>
            <p:nvPr/>
          </p:nvSpPr>
          <p:spPr>
            <a:xfrm rot="2622005">
              <a:off x="2361934" y="3796777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6CDE8152-951F-4BB0-98B5-81D4434E47C6}"/>
              </a:ext>
            </a:extLst>
          </p:cNvPr>
          <p:cNvGrpSpPr/>
          <p:nvPr/>
        </p:nvGrpSpPr>
        <p:grpSpPr>
          <a:xfrm rot="19003806">
            <a:off x="2503423" y="2163748"/>
            <a:ext cx="2000040" cy="2027655"/>
            <a:chOff x="4418393" y="3486184"/>
            <a:chExt cx="1290723" cy="1290723"/>
          </a:xfrm>
          <a:noFill/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xmlns="" id="{B9EA0B68-B583-4F06-9C19-1DC8EA7FCA0F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xmlns="" id="{E87140E4-41C5-4D7A-8DFD-960D1BAF1FF6}"/>
                </a:ext>
              </a:extLst>
            </p:cNvPr>
            <p:cNvSpPr/>
            <p:nvPr/>
          </p:nvSpPr>
          <p:spPr>
            <a:xfrm rot="2622005">
              <a:off x="4528302" y="3596094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1E9E4A-860D-44B3-AB38-DD86446A15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512" y="1019837"/>
            <a:ext cx="4378457" cy="4378457"/>
          </a:xfrm>
          <a:prstGeom prst="rect">
            <a:avLst/>
          </a:prstGeo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xmlns="" id="{6844F0F7-A8E1-4BE0-8575-6FBF87D7D2E1}"/>
              </a:ext>
            </a:extLst>
          </p:cNvPr>
          <p:cNvSpPr/>
          <p:nvPr/>
        </p:nvSpPr>
        <p:spPr>
          <a:xfrm rot="19915454">
            <a:off x="6648414" y="870676"/>
            <a:ext cx="4586256" cy="5214919"/>
          </a:xfrm>
          <a:prstGeom prst="frame">
            <a:avLst>
              <a:gd name="adj1" fmla="val 4808"/>
            </a:avLst>
          </a:prstGeom>
          <a:gradFill>
            <a:gsLst>
              <a:gs pos="0">
                <a:srgbClr val="008E5B">
                  <a:alpha val="79000"/>
                </a:srgbClr>
              </a:gs>
              <a:gs pos="74000">
                <a:srgbClr val="4FB18E">
                  <a:alpha val="62000"/>
                </a:srgbClr>
              </a:gs>
              <a:gs pos="83000">
                <a:srgbClr val="7CC4A3">
                  <a:alpha val="34000"/>
                </a:srgbClr>
              </a:gs>
              <a:gs pos="100000">
                <a:srgbClr val="008E5B">
                  <a:alpha val="1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C46DC7-521D-499F-B70E-C780011D6878}"/>
              </a:ext>
            </a:extLst>
          </p:cNvPr>
          <p:cNvSpPr txBox="1"/>
          <p:nvPr/>
        </p:nvSpPr>
        <p:spPr>
          <a:xfrm>
            <a:off x="236797" y="100724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МЫ ПЕРЕРАБАТЫВАЕМ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8E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ЛЕГКОВЫЕ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ПОКРЫШКИ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EC465D3-34F5-4092-A0C0-2E0CA1CDDD05}"/>
              </a:ext>
            </a:extLst>
          </p:cNvPr>
          <p:cNvGrpSpPr/>
          <p:nvPr/>
        </p:nvGrpSpPr>
        <p:grpSpPr>
          <a:xfrm rot="19003806">
            <a:off x="236189" y="2163748"/>
            <a:ext cx="2000040" cy="2027655"/>
            <a:chOff x="4418393" y="3486184"/>
            <a:chExt cx="1290723" cy="1290723"/>
          </a:xfrm>
          <a:solidFill>
            <a:schemeClr val="bg1"/>
          </a:solidFill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xmlns="" id="{B620C222-ECC5-4407-9BE0-F5E3780A8D31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B3C86B83-1D00-43A2-93D5-CEC232D30439}"/>
                </a:ext>
              </a:extLst>
            </p:cNvPr>
            <p:cNvSpPr/>
            <p:nvPr/>
          </p:nvSpPr>
          <p:spPr>
            <a:xfrm rot="2622005">
              <a:off x="4528302" y="3596094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D988EC3-8828-4455-8135-0A828C0F3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205" y="2444125"/>
            <a:ext cx="1362651" cy="145478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6A65E2D-E169-4FDA-9FF1-EFBDB206CD70}"/>
              </a:ext>
            </a:extLst>
          </p:cNvPr>
          <p:cNvSpPr txBox="1"/>
          <p:nvPr/>
        </p:nvSpPr>
        <p:spPr>
          <a:xfrm>
            <a:off x="609466" y="1771702"/>
            <a:ext cx="1715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Arial MT"/>
                <a:cs typeface="Times New Roman" panose="02020603050405020304" pitchFamily="18" charset="0"/>
              </a:rPr>
              <a:t>Обычная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CCA7542-4AD3-48FA-A964-2753A7572D58}"/>
              </a:ext>
            </a:extLst>
          </p:cNvPr>
          <p:cNvSpPr txBox="1"/>
          <p:nvPr/>
        </p:nvSpPr>
        <p:spPr>
          <a:xfrm>
            <a:off x="2803630" y="1771702"/>
            <a:ext cx="176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Arial MT"/>
                <a:cs typeface="Times New Roman" panose="02020603050405020304" pitchFamily="18" charset="0"/>
              </a:rPr>
              <a:t>Крашенная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C4A74B9-75D0-4C8C-9FD2-3EFE2F3C71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6042" y="4965091"/>
            <a:ext cx="1454784" cy="145478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4BFC9A5-A606-4CDA-9716-9BCFAA41EA7C}"/>
              </a:ext>
            </a:extLst>
          </p:cNvPr>
          <p:cNvSpPr txBox="1"/>
          <p:nvPr/>
        </p:nvSpPr>
        <p:spPr>
          <a:xfrm>
            <a:off x="2659923" y="4260113"/>
            <a:ext cx="228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Arial MT"/>
                <a:cs typeface="Times New Roman" panose="02020603050405020304" pitchFamily="18" charset="0"/>
              </a:rPr>
              <a:t>Шипованная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F7BC47B7-EEC9-43B2-9A16-E8235E25815F}"/>
              </a:ext>
            </a:extLst>
          </p:cNvPr>
          <p:cNvSpPr/>
          <p:nvPr/>
        </p:nvSpPr>
        <p:spPr>
          <a:xfrm>
            <a:off x="5324943" y="5398294"/>
            <a:ext cx="482729" cy="6983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E2A4BE60-1400-44D7-8AC4-99ED830EAE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5401" y="5334676"/>
            <a:ext cx="2568869" cy="715614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xmlns="" id="{06806C63-F379-45E4-B9D2-7068B24CCCC7}"/>
              </a:ext>
            </a:extLst>
          </p:cNvPr>
          <p:cNvGrpSpPr/>
          <p:nvPr/>
        </p:nvGrpSpPr>
        <p:grpSpPr>
          <a:xfrm rot="19003806">
            <a:off x="163724" y="4718141"/>
            <a:ext cx="2000040" cy="2027655"/>
            <a:chOff x="1258332" y="517000"/>
            <a:chExt cx="1290723" cy="1290723"/>
          </a:xfrm>
          <a:noFill/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xmlns="" id="{5111B3FC-B5A9-4081-9939-E581821C99E6}"/>
                </a:ext>
              </a:extLst>
            </p:cNvPr>
            <p:cNvSpPr/>
            <p:nvPr/>
          </p:nvSpPr>
          <p:spPr>
            <a:xfrm rot="2622005">
              <a:off x="1258332" y="517000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xmlns="" id="{4412F230-EBFF-4BF9-94D6-29D2DBCFAB11}"/>
                </a:ext>
              </a:extLst>
            </p:cNvPr>
            <p:cNvSpPr/>
            <p:nvPr/>
          </p:nvSpPr>
          <p:spPr>
            <a:xfrm rot="2622005">
              <a:off x="1355346" y="628480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008E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9EFF25D-1E4D-4A79-B83F-BB849A4EF739}"/>
              </a:ext>
            </a:extLst>
          </p:cNvPr>
          <p:cNvSpPr txBox="1"/>
          <p:nvPr/>
        </p:nvSpPr>
        <p:spPr>
          <a:xfrm>
            <a:off x="581520" y="4301464"/>
            <a:ext cx="113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Камеры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00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EE18F8-4C91-475E-B93F-EDB5172A9E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316" y="2943178"/>
            <a:ext cx="2136519" cy="2153756"/>
          </a:xfrm>
          <a:prstGeom prst="rect">
            <a:avLst/>
          </a:prstGeom>
        </p:spPr>
      </p:pic>
      <p:pic>
        <p:nvPicPr>
          <p:cNvPr id="39" name="Объект 4">
            <a:extLst>
              <a:ext uri="{FF2B5EF4-FFF2-40B4-BE49-F238E27FC236}">
                <a16:creationId xmlns:a16="http://schemas.microsoft.com/office/drawing/2014/main" xmlns="" id="{43634B03-C44E-4AD6-B522-E38832AEA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8620" y="843170"/>
            <a:ext cx="3647594" cy="5171659"/>
          </a:xfr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xmlns="" id="{6844F0F7-A8E1-4BE0-8575-6FBF87D7D2E1}"/>
              </a:ext>
            </a:extLst>
          </p:cNvPr>
          <p:cNvSpPr/>
          <p:nvPr/>
        </p:nvSpPr>
        <p:spPr>
          <a:xfrm rot="20889157">
            <a:off x="6855407" y="434166"/>
            <a:ext cx="4954020" cy="6059093"/>
          </a:xfrm>
          <a:prstGeom prst="frame">
            <a:avLst>
              <a:gd name="adj1" fmla="val 4808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C46DC7-521D-499F-B70E-C780011D6878}"/>
              </a:ext>
            </a:extLst>
          </p:cNvPr>
          <p:cNvSpPr txBox="1"/>
          <p:nvPr/>
        </p:nvSpPr>
        <p:spPr>
          <a:xfrm>
            <a:off x="236797" y="100724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МЫ ПЕРЕРАБАТЫВАЕМ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ГРУЗОВЫЕ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ПОКРЫШКИ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D5909014-E9D1-48CD-9C7B-8F53F7B9E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8918" y="5844412"/>
            <a:ext cx="2989820" cy="832878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40716803-46F2-47DB-84F9-6F1B4F15FB37}"/>
              </a:ext>
            </a:extLst>
          </p:cNvPr>
          <p:cNvGrpSpPr/>
          <p:nvPr/>
        </p:nvGrpSpPr>
        <p:grpSpPr>
          <a:xfrm rot="19003806">
            <a:off x="2517398" y="2502994"/>
            <a:ext cx="2404754" cy="3395231"/>
            <a:chOff x="4305146" y="3484682"/>
            <a:chExt cx="1399193" cy="1513615"/>
          </a:xfrm>
          <a:noFill/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xmlns="" id="{53FEC4EA-9CCE-4C6B-A4BF-1D36E2224C4F}"/>
                </a:ext>
              </a:extLst>
            </p:cNvPr>
            <p:cNvSpPr/>
            <p:nvPr/>
          </p:nvSpPr>
          <p:spPr>
            <a:xfrm rot="2622005">
              <a:off x="4305146" y="3484682"/>
              <a:ext cx="1399193" cy="1513615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0989217C-E5B4-47B7-871F-783E8EE5BD75}"/>
                </a:ext>
              </a:extLst>
            </p:cNvPr>
            <p:cNvSpPr/>
            <p:nvPr/>
          </p:nvSpPr>
          <p:spPr>
            <a:xfrm rot="2622005">
              <a:off x="4433783" y="3598037"/>
              <a:ext cx="1171749" cy="1249567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FC2EB1-E738-49AE-AFF5-FE52ED8E6BA1}"/>
              </a:ext>
            </a:extLst>
          </p:cNvPr>
          <p:cNvSpPr txBox="1"/>
          <p:nvPr/>
        </p:nvSpPr>
        <p:spPr>
          <a:xfrm>
            <a:off x="2169156" y="1902686"/>
            <a:ext cx="340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MT"/>
                <a:cs typeface="Times New Roman" panose="02020603050405020304" pitchFamily="18" charset="0"/>
              </a:rPr>
              <a:t>Трассовая до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rial MT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MT"/>
                <a:cs typeface="Times New Roman" panose="02020603050405020304" pitchFamily="18" charset="0"/>
              </a:rPr>
              <a:t>R2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MT"/>
                <a:cs typeface="Times New Roman" panose="02020603050405020304" pitchFamily="18" charset="0"/>
              </a:rPr>
              <a:t>2,5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76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3BB9DA3-15C3-4A42-B99D-04AEE06C61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59" r="24703"/>
          <a:stretch/>
        </p:blipFill>
        <p:spPr>
          <a:xfrm>
            <a:off x="457457" y="5348136"/>
            <a:ext cx="1379368" cy="12283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E97F4A5-47F3-4099-A31D-F3BB20C28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94" r="22127"/>
          <a:stretch/>
        </p:blipFill>
        <p:spPr>
          <a:xfrm>
            <a:off x="2867039" y="2328447"/>
            <a:ext cx="1677153" cy="30126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34FC609-78DC-46B7-ADE7-2DC1BDF4C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24" y="2257032"/>
            <a:ext cx="2260600" cy="2260600"/>
          </a:xfrm>
          <a:prstGeom prst="rect">
            <a:avLst/>
          </a:prstGeo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xmlns="" id="{6844F0F7-A8E1-4BE0-8575-6FBF87D7D2E1}"/>
              </a:ext>
            </a:extLst>
          </p:cNvPr>
          <p:cNvSpPr/>
          <p:nvPr/>
        </p:nvSpPr>
        <p:spPr>
          <a:xfrm rot="20889157">
            <a:off x="5741180" y="340441"/>
            <a:ext cx="6319024" cy="6499541"/>
          </a:xfrm>
          <a:prstGeom prst="frame">
            <a:avLst>
              <a:gd name="adj1" fmla="val 4808"/>
            </a:avLst>
          </a:prstGeom>
          <a:gradFill>
            <a:gsLst>
              <a:gs pos="0">
                <a:srgbClr val="D53033"/>
              </a:gs>
              <a:gs pos="74000">
                <a:srgbClr val="FF6D6D"/>
              </a:gs>
              <a:gs pos="83000">
                <a:srgbClr val="F2C0C1"/>
              </a:gs>
              <a:gs pos="100000">
                <a:srgbClr val="F2C0C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C46DC7-521D-499F-B70E-C780011D6878}"/>
              </a:ext>
            </a:extLst>
          </p:cNvPr>
          <p:cNvSpPr txBox="1"/>
          <p:nvPr/>
        </p:nvSpPr>
        <p:spPr>
          <a:xfrm>
            <a:off x="236797" y="1007246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МЫ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НЕ ПЕРЕРАБАТЫВАЕМ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СЛЕДУЮЩИЕ ПОКРЫШКИ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40716803-46F2-47DB-84F9-6F1B4F15FB37}"/>
              </a:ext>
            </a:extLst>
          </p:cNvPr>
          <p:cNvGrpSpPr/>
          <p:nvPr/>
        </p:nvGrpSpPr>
        <p:grpSpPr>
          <a:xfrm rot="19003806">
            <a:off x="133759" y="2030733"/>
            <a:ext cx="2109195" cy="2649238"/>
            <a:chOff x="4418393" y="3486184"/>
            <a:chExt cx="1290723" cy="1290723"/>
          </a:xfrm>
          <a:noFill/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xmlns="" id="{53FEC4EA-9CCE-4C6B-A4BF-1D36E2224C4F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xmlns="" id="{0989217C-E5B4-47B7-871F-783E8EE5BD75}"/>
                </a:ext>
              </a:extLst>
            </p:cNvPr>
            <p:cNvSpPr/>
            <p:nvPr/>
          </p:nvSpPr>
          <p:spPr>
            <a:xfrm rot="2622005">
              <a:off x="4528302" y="3596094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1BB57A6D-18C3-4E92-83AD-FCDB11F48B8C}"/>
              </a:ext>
            </a:extLst>
          </p:cNvPr>
          <p:cNvGrpSpPr/>
          <p:nvPr/>
        </p:nvGrpSpPr>
        <p:grpSpPr>
          <a:xfrm rot="19003806">
            <a:off x="249714" y="5134238"/>
            <a:ext cx="1752211" cy="1656115"/>
            <a:chOff x="4418393" y="3486184"/>
            <a:chExt cx="1290723" cy="1290723"/>
          </a:xfrm>
          <a:noFill/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xmlns="" id="{D5537F35-78BC-4742-ACC1-4B775A2A64E6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F33D5C1D-023E-464D-A85E-8542B601B770}"/>
                </a:ext>
              </a:extLst>
            </p:cNvPr>
            <p:cNvSpPr/>
            <p:nvPr/>
          </p:nvSpPr>
          <p:spPr>
            <a:xfrm rot="2622005">
              <a:off x="4528302" y="3596094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32414F5-18AD-45B9-A183-77D0DAE97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0173" y="856842"/>
            <a:ext cx="4261810" cy="52088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62A4C1D-C62E-47F7-8716-E97C156FF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0868" y="5940236"/>
            <a:ext cx="2654300" cy="86274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7AF89D-50FD-4517-8043-397E38CCC0F2}"/>
              </a:ext>
            </a:extLst>
          </p:cNvPr>
          <p:cNvSpPr txBox="1"/>
          <p:nvPr/>
        </p:nvSpPr>
        <p:spPr>
          <a:xfrm>
            <a:off x="618600" y="1649475"/>
            <a:ext cx="21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Сельхоз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1F83986-AA6F-45B0-9D9B-C22F5EB88FD0}"/>
              </a:ext>
            </a:extLst>
          </p:cNvPr>
          <p:cNvSpPr txBox="1"/>
          <p:nvPr/>
        </p:nvSpPr>
        <p:spPr>
          <a:xfrm>
            <a:off x="96004" y="4721977"/>
            <a:ext cx="253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Индустриальная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55E5F34B-B18F-4CE8-B99C-4CE715735831}"/>
              </a:ext>
            </a:extLst>
          </p:cNvPr>
          <p:cNvGrpSpPr/>
          <p:nvPr/>
        </p:nvGrpSpPr>
        <p:grpSpPr>
          <a:xfrm rot="19003806">
            <a:off x="2568987" y="5810927"/>
            <a:ext cx="936970" cy="961827"/>
            <a:chOff x="4418393" y="3486184"/>
            <a:chExt cx="1290723" cy="1290723"/>
          </a:xfrm>
          <a:noFill/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xmlns="" id="{3F7AB804-F0AA-48AF-8601-91474281F88E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xmlns="" id="{3324FA80-7496-4128-9099-BBA41554A880}"/>
                </a:ext>
              </a:extLst>
            </p:cNvPr>
            <p:cNvSpPr/>
            <p:nvPr/>
          </p:nvSpPr>
          <p:spPr>
            <a:xfrm rot="2622005">
              <a:off x="4528302" y="3596094"/>
              <a:ext cx="1070904" cy="1070904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8595257B-156D-4CBB-BF0A-AAA6181DDD84}"/>
              </a:ext>
            </a:extLst>
          </p:cNvPr>
          <p:cNvGrpSpPr/>
          <p:nvPr/>
        </p:nvGrpSpPr>
        <p:grpSpPr>
          <a:xfrm rot="19003806">
            <a:off x="2585363" y="2035893"/>
            <a:ext cx="2280837" cy="3575841"/>
            <a:chOff x="4418393" y="3486184"/>
            <a:chExt cx="1290723" cy="1290723"/>
          </a:xfrm>
          <a:noFill/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xmlns="" id="{230B78A0-B077-4386-ADD3-4718C6E1EAE4}"/>
                </a:ext>
              </a:extLst>
            </p:cNvPr>
            <p:cNvSpPr/>
            <p:nvPr/>
          </p:nvSpPr>
          <p:spPr>
            <a:xfrm rot="2622005">
              <a:off x="4418393" y="3486184"/>
              <a:ext cx="1290723" cy="1290723"/>
            </a:xfrm>
            <a:prstGeom prst="roundRect">
              <a:avLst>
                <a:gd name="adj" fmla="val 19131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xmlns="" id="{01E4AAF5-3D21-4414-8930-8E690E2755BD}"/>
                </a:ext>
              </a:extLst>
            </p:cNvPr>
            <p:cNvSpPr/>
            <p:nvPr/>
          </p:nvSpPr>
          <p:spPr>
            <a:xfrm rot="2622005">
              <a:off x="4532664" y="3576943"/>
              <a:ext cx="1070904" cy="1103383"/>
            </a:xfrm>
            <a:prstGeom prst="roundRect">
              <a:avLst>
                <a:gd name="adj" fmla="val 17357"/>
              </a:avLst>
            </a:prstGeom>
            <a:grpFill/>
            <a:ln w="28575">
              <a:solidFill>
                <a:srgbClr val="D530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DE55A41-50A4-4218-8D9A-1C81948D0E29}"/>
              </a:ext>
            </a:extLst>
          </p:cNvPr>
          <p:cNvSpPr txBox="1"/>
          <p:nvPr/>
        </p:nvSpPr>
        <p:spPr>
          <a:xfrm>
            <a:off x="2569103" y="1638428"/>
            <a:ext cx="253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Крупно-габаритная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CC67A319-914B-4D50-959D-651849EF279D}"/>
              </a:ext>
            </a:extLst>
          </p:cNvPr>
          <p:cNvSpPr txBox="1"/>
          <p:nvPr/>
        </p:nvSpPr>
        <p:spPr>
          <a:xfrm>
            <a:off x="3550209" y="6086123"/>
            <a:ext cx="21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Times New Roman" panose="02020603050405020304" pitchFamily="18" charset="0"/>
              </a:rPr>
              <a:t>От погрузчиков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B115D8B-6C22-45C1-B32A-BFE7C63540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9583" t="50000" r="51354" b="17045"/>
          <a:stretch/>
        </p:blipFill>
        <p:spPr>
          <a:xfrm>
            <a:off x="2682312" y="5940236"/>
            <a:ext cx="691580" cy="67250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953F17E-E01A-4928-B049-F707DE49F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98862"/>
            <a:ext cx="1864356" cy="6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538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352</Words>
  <Application>Microsoft Office PowerPoint</Application>
  <PresentationFormat>Произвольный</PresentationFormat>
  <Paragraphs>103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1_Тема Office</vt:lpstr>
      <vt:lpstr>Acrobat Document</vt:lpstr>
      <vt:lpstr>Слайд 1</vt:lpstr>
      <vt:lpstr>ПРОЕКТ «ЗЕЛЕНАЯ ШИНА»   </vt:lpstr>
      <vt:lpstr>Список городов присутствия УВР ПАО «Татнефть»</vt:lpstr>
      <vt:lpstr>Красноярский край, Емельяновский район, п.Сухая Балка,  15-й км автодороги Красноярск-Енисейск,  строение 8  (ориентир – магазин «Гриффин»)  кадастровый номер: 24:11:0330108:1336 </vt:lpstr>
      <vt:lpstr>Слайд 5</vt:lpstr>
      <vt:lpstr>Слайд 6</vt:lpstr>
      <vt:lpstr>Слайд 7</vt:lpstr>
      <vt:lpstr>Слайд 8</vt:lpstr>
      <vt:lpstr>Слайд 9</vt:lpstr>
      <vt:lpstr>ТАРИФЫ на услугу утилизации</vt:lpstr>
      <vt:lpstr>Организация сбора б/у шин от населения</vt:lpstr>
      <vt:lpstr>Система сбора б/у шин от населения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users</cp:lastModifiedBy>
  <cp:revision>3</cp:revision>
  <cp:lastPrinted>2025-01-27T15:41:33Z</cp:lastPrinted>
  <dcterms:created xsi:type="dcterms:W3CDTF">2025-01-27T15:39:57Z</dcterms:created>
  <dcterms:modified xsi:type="dcterms:W3CDTF">2025-02-17T09:03:28Z</dcterms:modified>
</cp:coreProperties>
</file>